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  <p:sldMasterId id="2147483753" r:id="rId3"/>
  </p:sldMasterIdLst>
  <p:notesMasterIdLst>
    <p:notesMasterId r:id="rId33"/>
  </p:notesMasterIdLst>
  <p:handoutMasterIdLst>
    <p:handoutMasterId r:id="rId34"/>
  </p:handoutMasterIdLst>
  <p:sldIdLst>
    <p:sldId id="324" r:id="rId4"/>
    <p:sldId id="286" r:id="rId5"/>
    <p:sldId id="462" r:id="rId6"/>
    <p:sldId id="415" r:id="rId7"/>
    <p:sldId id="421" r:id="rId8"/>
    <p:sldId id="422" r:id="rId9"/>
    <p:sldId id="424" r:id="rId10"/>
    <p:sldId id="425" r:id="rId11"/>
    <p:sldId id="426" r:id="rId12"/>
    <p:sldId id="427" r:id="rId13"/>
    <p:sldId id="429" r:id="rId14"/>
    <p:sldId id="430" r:id="rId15"/>
    <p:sldId id="431" r:id="rId16"/>
    <p:sldId id="432" r:id="rId17"/>
    <p:sldId id="433" r:id="rId18"/>
    <p:sldId id="434" r:id="rId19"/>
    <p:sldId id="450" r:id="rId20"/>
    <p:sldId id="451" r:id="rId21"/>
    <p:sldId id="452" r:id="rId22"/>
    <p:sldId id="453" r:id="rId23"/>
    <p:sldId id="454" r:id="rId24"/>
    <p:sldId id="459" r:id="rId25"/>
    <p:sldId id="455" r:id="rId26"/>
    <p:sldId id="456" r:id="rId27"/>
    <p:sldId id="457" r:id="rId28"/>
    <p:sldId id="458" r:id="rId29"/>
    <p:sldId id="448" r:id="rId30"/>
    <p:sldId id="461" r:id="rId31"/>
    <p:sldId id="413" r:id="rId32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742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0923" autoAdjust="0"/>
  </p:normalViewPr>
  <p:slideViewPr>
    <p:cSldViewPr>
      <p:cViewPr varScale="1">
        <p:scale>
          <a:sx n="53" d="100"/>
          <a:sy n="53" d="100"/>
        </p:scale>
        <p:origin x="1052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30/08/2020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30/08/2020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87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terpusat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semua</a:t>
            </a:r>
            <a:r>
              <a:rPr lang="en-US" baseline="0" dirty="0"/>
              <a:t> </a:t>
            </a:r>
            <a:r>
              <a:rPr lang="en-US" i="1" baseline="0" dirty="0"/>
              <a:t>link </a:t>
            </a:r>
            <a:r>
              <a:rPr lang="en-US" i="0" baseline="0" dirty="0" err="1"/>
              <a:t>harus</a:t>
            </a:r>
            <a:r>
              <a:rPr lang="en-US" i="0" baseline="0" dirty="0"/>
              <a:t> </a:t>
            </a:r>
            <a:r>
              <a:rPr lang="en-US" i="0" baseline="0" dirty="0" err="1"/>
              <a:t>melewati</a:t>
            </a:r>
            <a:r>
              <a:rPr lang="en-US" i="0" baseline="0" dirty="0"/>
              <a:t> </a:t>
            </a:r>
            <a:r>
              <a:rPr lang="en-US" i="0" baseline="0" dirty="0" err="1"/>
              <a:t>pusat</a:t>
            </a:r>
            <a:r>
              <a:rPr lang="en-US" i="0" baseline="0" dirty="0"/>
              <a:t> yang </a:t>
            </a:r>
            <a:r>
              <a:rPr lang="en-US" i="0" baseline="0" dirty="0" err="1"/>
              <a:t>menyalurkan</a:t>
            </a:r>
            <a:r>
              <a:rPr lang="en-US" i="0" baseline="0" dirty="0"/>
              <a:t> data </a:t>
            </a:r>
            <a:r>
              <a:rPr lang="en-US" i="0" baseline="0" dirty="0" err="1"/>
              <a:t>tersebut</a:t>
            </a:r>
            <a:r>
              <a:rPr lang="en-US" i="0" baseline="0" dirty="0"/>
              <a:t> </a:t>
            </a:r>
            <a:r>
              <a:rPr lang="en-US" i="0" baseline="0" dirty="0" err="1"/>
              <a:t>kesemua</a:t>
            </a:r>
            <a:r>
              <a:rPr lang="en-US" i="0" baseline="0" dirty="0"/>
              <a:t> </a:t>
            </a:r>
            <a:r>
              <a:rPr lang="en-US" i="0" baseline="0" dirty="0" err="1"/>
              <a:t>simpul</a:t>
            </a:r>
            <a:r>
              <a:rPr lang="en-US" i="0" baseline="0" dirty="0"/>
              <a:t> </a:t>
            </a:r>
            <a:r>
              <a:rPr lang="en-US" i="0" baseline="0" dirty="0" err="1"/>
              <a:t>atau</a:t>
            </a:r>
            <a:r>
              <a:rPr lang="en-US" i="0" baseline="0" dirty="0"/>
              <a:t> </a:t>
            </a:r>
            <a:r>
              <a:rPr lang="en-US" i="1" baseline="0" dirty="0"/>
              <a:t>client </a:t>
            </a:r>
            <a:r>
              <a:rPr lang="en-US" i="0" baseline="0" dirty="0"/>
              <a:t>yang </a:t>
            </a:r>
            <a:r>
              <a:rPr lang="en-US" i="0" baseline="0" dirty="0" err="1"/>
              <a:t>dipilihnya</a:t>
            </a:r>
            <a:r>
              <a:rPr lang="en-US" i="0" baseline="0" dirty="0"/>
              <a:t>.</a:t>
            </a:r>
          </a:p>
          <a:p>
            <a:r>
              <a:rPr lang="en-US" i="0" baseline="0" dirty="0" err="1"/>
              <a:t>Simpul</a:t>
            </a:r>
            <a:r>
              <a:rPr lang="en-US" i="0" baseline="0" dirty="0"/>
              <a:t> </a:t>
            </a:r>
            <a:r>
              <a:rPr lang="en-US" i="0" baseline="0" dirty="0" err="1"/>
              <a:t>pusat</a:t>
            </a:r>
            <a:r>
              <a:rPr lang="en-US" i="0" baseline="0" dirty="0"/>
              <a:t> </a:t>
            </a:r>
            <a:r>
              <a:rPr lang="en-US" i="0" baseline="0" dirty="0" err="1"/>
              <a:t>dinamakan</a:t>
            </a:r>
            <a:r>
              <a:rPr lang="en-US" i="0" baseline="0" dirty="0"/>
              <a:t> </a:t>
            </a:r>
            <a:r>
              <a:rPr lang="en-US" i="0" baseline="0" dirty="0" err="1"/>
              <a:t>stasiun</a:t>
            </a:r>
            <a:r>
              <a:rPr lang="en-US" i="0" baseline="0" dirty="0"/>
              <a:t> primer </a:t>
            </a:r>
            <a:r>
              <a:rPr lang="en-US" i="0" baseline="0" dirty="0" err="1"/>
              <a:t>atau</a:t>
            </a:r>
            <a:r>
              <a:rPr lang="en-US" i="0" baseline="0" dirty="0"/>
              <a:t> </a:t>
            </a:r>
            <a:r>
              <a:rPr lang="en-US" i="1" baseline="0" dirty="0"/>
              <a:t>server </a:t>
            </a:r>
            <a:r>
              <a:rPr lang="en-US" i="0" baseline="0" dirty="0" err="1"/>
              <a:t>dan</a:t>
            </a:r>
            <a:r>
              <a:rPr lang="en-US" i="0" baseline="0" dirty="0"/>
              <a:t> </a:t>
            </a:r>
            <a:r>
              <a:rPr lang="en-US" i="0" baseline="0" dirty="0" err="1"/>
              <a:t>lainnya</a:t>
            </a:r>
            <a:r>
              <a:rPr lang="en-US" i="0" baseline="0" dirty="0"/>
              <a:t> </a:t>
            </a:r>
            <a:r>
              <a:rPr lang="en-US" i="0" baseline="0" dirty="0" err="1"/>
              <a:t>dinamakan</a:t>
            </a:r>
            <a:r>
              <a:rPr lang="en-US" i="0" baseline="0" dirty="0"/>
              <a:t> </a:t>
            </a:r>
            <a:r>
              <a:rPr lang="en-US" i="0" baseline="0" dirty="0" err="1"/>
              <a:t>stasiun</a:t>
            </a:r>
            <a:r>
              <a:rPr lang="en-US" i="0" baseline="0" dirty="0"/>
              <a:t> </a:t>
            </a:r>
            <a:r>
              <a:rPr lang="en-US" i="0" baseline="0" dirty="0" err="1"/>
              <a:t>sekunder</a:t>
            </a:r>
            <a:r>
              <a:rPr lang="en-US" i="0" baseline="0" dirty="0"/>
              <a:t> </a:t>
            </a:r>
            <a:r>
              <a:rPr lang="en-US" i="0" baseline="0" dirty="0" err="1"/>
              <a:t>atau</a:t>
            </a:r>
            <a:r>
              <a:rPr lang="en-US" i="0" baseline="0" dirty="0"/>
              <a:t> client sever.</a:t>
            </a:r>
          </a:p>
          <a:p>
            <a:r>
              <a:rPr lang="en-US" i="0" baseline="0" dirty="0" err="1"/>
              <a:t>Setelah</a:t>
            </a:r>
            <a:r>
              <a:rPr lang="en-US" i="0" baseline="0" dirty="0"/>
              <a:t> </a:t>
            </a:r>
            <a:r>
              <a:rPr lang="en-US" i="0" baseline="0" dirty="0" err="1"/>
              <a:t>hubungan</a:t>
            </a:r>
            <a:r>
              <a:rPr lang="en-US" i="0" baseline="0" dirty="0"/>
              <a:t> </a:t>
            </a:r>
            <a:r>
              <a:rPr lang="en-US" i="0" baseline="0" dirty="0" err="1"/>
              <a:t>jaringan</a:t>
            </a:r>
            <a:r>
              <a:rPr lang="en-US" i="0" baseline="0" dirty="0"/>
              <a:t> </a:t>
            </a:r>
            <a:r>
              <a:rPr lang="en-US" i="0" baseline="0" dirty="0" err="1"/>
              <a:t>dimulai</a:t>
            </a:r>
            <a:r>
              <a:rPr lang="en-US" i="0" baseline="0" dirty="0"/>
              <a:t> </a:t>
            </a:r>
            <a:r>
              <a:rPr lang="en-US" i="0" baseline="0" dirty="0" err="1"/>
              <a:t>oleh</a:t>
            </a:r>
            <a:r>
              <a:rPr lang="en-US" i="0" baseline="0" dirty="0"/>
              <a:t> </a:t>
            </a:r>
            <a:r>
              <a:rPr lang="en-US" i="0" baseline="0" dirty="0" err="1"/>
              <a:t>serevr</a:t>
            </a:r>
            <a:r>
              <a:rPr lang="en-US" i="0" baseline="0" dirty="0"/>
              <a:t> </a:t>
            </a:r>
            <a:r>
              <a:rPr lang="en-US" i="0" baseline="0" dirty="0" err="1"/>
              <a:t>maka</a:t>
            </a:r>
            <a:r>
              <a:rPr lang="en-US" i="0" baseline="0" dirty="0"/>
              <a:t> </a:t>
            </a:r>
            <a:r>
              <a:rPr lang="en-US" i="0" baseline="0" dirty="0" err="1"/>
              <a:t>setiap</a:t>
            </a:r>
            <a:r>
              <a:rPr lang="en-US" i="0" baseline="0" dirty="0"/>
              <a:t> client server </a:t>
            </a:r>
            <a:r>
              <a:rPr lang="en-US" i="0" baseline="0" dirty="0" err="1"/>
              <a:t>sewaktu-waktu</a:t>
            </a:r>
            <a:r>
              <a:rPr lang="en-US" i="0" baseline="0" dirty="0"/>
              <a:t> </a:t>
            </a:r>
            <a:r>
              <a:rPr lang="en-US" i="0" baseline="0" dirty="0" err="1"/>
              <a:t>dapat</a:t>
            </a:r>
            <a:r>
              <a:rPr lang="en-US" i="0" baseline="0" dirty="0"/>
              <a:t> </a:t>
            </a:r>
            <a:r>
              <a:rPr lang="en-US" i="0" baseline="0" dirty="0" err="1"/>
              <a:t>menggunakan</a:t>
            </a:r>
            <a:r>
              <a:rPr lang="en-US" i="0" baseline="0" dirty="0"/>
              <a:t> </a:t>
            </a:r>
            <a:r>
              <a:rPr lang="en-US" i="0" baseline="0" dirty="0" err="1"/>
              <a:t>hubungan</a:t>
            </a:r>
            <a:r>
              <a:rPr lang="en-US" i="0" baseline="0" dirty="0"/>
              <a:t> </a:t>
            </a:r>
            <a:r>
              <a:rPr lang="en-US" i="0" baseline="0" dirty="0" err="1"/>
              <a:t>jaringan</a:t>
            </a:r>
            <a:r>
              <a:rPr lang="en-US" i="0" baseline="0" dirty="0"/>
              <a:t> </a:t>
            </a:r>
            <a:r>
              <a:rPr lang="en-US" i="0" baseline="0" dirty="0" err="1"/>
              <a:t>tersebut</a:t>
            </a:r>
            <a:r>
              <a:rPr lang="en-US" i="0" baseline="0" dirty="0"/>
              <a:t> </a:t>
            </a:r>
            <a:r>
              <a:rPr lang="en-US" i="0" baseline="0" dirty="0" err="1"/>
              <a:t>tanpa</a:t>
            </a:r>
            <a:r>
              <a:rPr lang="en-US" i="0" baseline="0" dirty="0"/>
              <a:t> </a:t>
            </a:r>
            <a:r>
              <a:rPr lang="en-US" i="0" baseline="0" dirty="0" err="1"/>
              <a:t>menunggu</a:t>
            </a:r>
            <a:r>
              <a:rPr lang="en-US" i="0" baseline="0" dirty="0"/>
              <a:t> </a:t>
            </a:r>
            <a:r>
              <a:rPr lang="en-US" i="0" baseline="0" dirty="0" err="1"/>
              <a:t>perintah</a:t>
            </a:r>
            <a:r>
              <a:rPr lang="en-US" i="0" baseline="0" dirty="0"/>
              <a:t>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894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dibangun</a:t>
            </a:r>
            <a:r>
              <a:rPr lang="en-US" baseline="0" dirty="0"/>
              <a:t> </a:t>
            </a:r>
            <a:r>
              <a:rPr lang="en-US" baseline="0" dirty="0" err="1"/>
              <a:t>memasang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link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. Hal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dimungkinkan</a:t>
            </a:r>
            <a:r>
              <a:rPr lang="en-US" baseline="0" dirty="0"/>
              <a:t>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 </a:t>
            </a:r>
            <a:r>
              <a:rPr lang="en-US" baseline="0" dirty="0" err="1"/>
              <a:t>terdapat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NIC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tetapi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praktis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biayanya</a:t>
            </a:r>
            <a:r>
              <a:rPr lang="en-US" baseline="0" dirty="0"/>
              <a:t> </a:t>
            </a:r>
            <a:r>
              <a:rPr lang="en-US" baseline="0" dirty="0" err="1"/>
              <a:t>tinggi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tingkat</a:t>
            </a:r>
            <a:r>
              <a:rPr lang="en-US" baseline="0" dirty="0"/>
              <a:t> </a:t>
            </a:r>
            <a:r>
              <a:rPr lang="en-US" baseline="0" dirty="0" err="1"/>
              <a:t>redudancy</a:t>
            </a:r>
            <a:r>
              <a:rPr lang="en-US" baseline="0" dirty="0"/>
              <a:t> yang </a:t>
            </a:r>
            <a:r>
              <a:rPr lang="en-US" baseline="0" dirty="0" err="1"/>
              <a:t>tinggi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3119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dibangun</a:t>
            </a:r>
            <a:r>
              <a:rPr lang="en-US" baseline="0" dirty="0"/>
              <a:t> </a:t>
            </a:r>
            <a:r>
              <a:rPr lang="en-US" baseline="0" dirty="0" err="1"/>
              <a:t>memasang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link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. Hal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dimungkinkan</a:t>
            </a:r>
            <a:r>
              <a:rPr lang="en-US" baseline="0" dirty="0"/>
              <a:t>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 </a:t>
            </a:r>
            <a:r>
              <a:rPr lang="en-US" baseline="0" dirty="0" err="1"/>
              <a:t>terdapat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NIC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tetapi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praktis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biayanya</a:t>
            </a:r>
            <a:r>
              <a:rPr lang="en-US" baseline="0" dirty="0"/>
              <a:t> </a:t>
            </a:r>
            <a:r>
              <a:rPr lang="en-US" baseline="0" dirty="0" err="1"/>
              <a:t>tinggi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tingkat</a:t>
            </a:r>
            <a:r>
              <a:rPr lang="en-US" baseline="0" dirty="0"/>
              <a:t> </a:t>
            </a:r>
            <a:r>
              <a:rPr lang="en-US" baseline="0" dirty="0" err="1"/>
              <a:t>redudancy</a:t>
            </a:r>
            <a:r>
              <a:rPr lang="en-US" baseline="0" dirty="0"/>
              <a:t> yang </a:t>
            </a:r>
            <a:r>
              <a:rPr lang="en-US" baseline="0" dirty="0" err="1"/>
              <a:t>tinggi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311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Beberapa faktor yang penting diperhatikan dalam identifikasi kebutuhan, adalah :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Jenis layanan yang akan diberikan jaringan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Skalabilitas, yaitu seberapa besar jaringan yang akan dibuat?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Expandable, apakah jaringan dapat di-expand? open-ended?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Kondisi ruangan dan gedung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Medi</a:t>
            </a:r>
            <a:r>
              <a:rPr lang="en-US"/>
              <a:t>a</a:t>
            </a:r>
            <a:r>
              <a:rPr lang="id-ID"/>
              <a:t> transmisi yang akan digunakan, apakah menggunakan kabel atau nirkabel(wireless)?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Berapa bandwith yang diberikan atau akan digunakan?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Topologi yang digunakan?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Protokol yang akan dipakai?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Ketersediaan perangkat keras, pemilihan server atau perangkat lain seperti hub, switch, dan router.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Perangkat lunak jaringan sebagai platform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Managebility dan monitoring sistem </a:t>
            </a:r>
            <a:endParaRPr lang="en-US"/>
          </a:p>
          <a:p>
            <a:pPr marL="228600" indent="-228600">
              <a:buAutoNum type="alphaLcPeriod"/>
            </a:pPr>
            <a:r>
              <a:rPr lang="en-US"/>
              <a:t>K</a:t>
            </a:r>
            <a:r>
              <a:rPr lang="id-ID"/>
              <a:t>eamanan/Security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953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124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6112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Sejalan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perkembangan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selayaknya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organisasi</a:t>
            </a:r>
            <a:r>
              <a:rPr lang="en-US" sz="1200" dirty="0"/>
              <a:t>/</a:t>
            </a:r>
            <a:r>
              <a:rPr lang="en-US" sz="1200" dirty="0" err="1"/>
              <a:t>lembaga</a:t>
            </a:r>
            <a:r>
              <a:rPr lang="en-US" sz="1200" dirty="0"/>
              <a:t> </a:t>
            </a:r>
            <a:r>
              <a:rPr lang="en-US" sz="1200" dirty="0" err="1"/>
              <a:t>memulai</a:t>
            </a:r>
            <a:r>
              <a:rPr lang="en-US" sz="1200" dirty="0"/>
              <a:t> </a:t>
            </a:r>
            <a:r>
              <a:rPr lang="en-US" sz="1200" dirty="0" err="1"/>
              <a:t>penerapan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i="1" dirty="0"/>
              <a:t>local area network</a:t>
            </a:r>
            <a:r>
              <a:rPr lang="en-US" sz="1200" dirty="0"/>
              <a:t>.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Desain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berhubungan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rancangan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kehandalan</a:t>
            </a:r>
            <a:r>
              <a:rPr lang="en-US" sz="1200" dirty="0"/>
              <a:t> </a:t>
            </a:r>
            <a:r>
              <a:rPr lang="en-US" sz="1200" dirty="0" err="1"/>
              <a:t>komputasi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komunikasi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institusi</a:t>
            </a:r>
            <a:r>
              <a:rPr lang="en-US" sz="1200" dirty="0"/>
              <a:t>.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merancang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yang </a:t>
            </a:r>
            <a:r>
              <a:rPr lang="en-US" sz="1200" dirty="0" err="1"/>
              <a:t>efisien</a:t>
            </a:r>
            <a:r>
              <a:rPr lang="en-US" sz="1200" dirty="0"/>
              <a:t>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keragaan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pengembangan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tahapan</a:t>
            </a:r>
            <a:r>
              <a:rPr lang="en-US" sz="1200" dirty="0"/>
              <a:t> yang </a:t>
            </a:r>
            <a:r>
              <a:rPr lang="en-US" sz="1200" dirty="0" err="1"/>
              <a:t>sangat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.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/>
              <a:t>Dari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dirancang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yang </a:t>
            </a:r>
            <a:r>
              <a:rPr lang="en-US" sz="1200" dirty="0" err="1"/>
              <a:t>ekonomis</a:t>
            </a:r>
            <a:r>
              <a:rPr lang="en-US" sz="1200" dirty="0"/>
              <a:t>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berdaya</a:t>
            </a:r>
            <a:r>
              <a:rPr lang="en-US" sz="1200" dirty="0"/>
              <a:t> </a:t>
            </a:r>
            <a:r>
              <a:rPr lang="en-US" sz="1200" dirty="0" err="1"/>
              <a:t>guna</a:t>
            </a:r>
            <a:r>
              <a:rPr lang="en-US" sz="1200" dirty="0"/>
              <a:t>.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Pemilihan</a:t>
            </a:r>
            <a:r>
              <a:rPr lang="en-US" sz="1200" dirty="0"/>
              <a:t> </a:t>
            </a:r>
            <a:r>
              <a:rPr lang="en-US" sz="1200" dirty="0" err="1"/>
              <a:t>topologi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hendaknya</a:t>
            </a:r>
            <a:r>
              <a:rPr lang="en-US" sz="1200" dirty="0"/>
              <a:t> </a:t>
            </a:r>
            <a:r>
              <a:rPr lang="en-US" sz="1200" dirty="0" err="1"/>
              <a:t>memperhatikan</a:t>
            </a:r>
            <a:r>
              <a:rPr lang="en-US" sz="1200" dirty="0"/>
              <a:t> </a:t>
            </a:r>
            <a:r>
              <a:rPr lang="en-US" sz="1200" dirty="0" err="1"/>
              <a:t>karakteristik</a:t>
            </a:r>
            <a:r>
              <a:rPr lang="en-US" sz="1200" dirty="0"/>
              <a:t> </a:t>
            </a:r>
            <a:r>
              <a:rPr lang="en-US" sz="1200" dirty="0" err="1"/>
              <a:t>topologi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 </a:t>
            </a:r>
            <a:r>
              <a:rPr lang="en-US" sz="1200" dirty="0" err="1"/>
              <a:t>sendiri</a:t>
            </a:r>
            <a:r>
              <a:rPr lang="en-US" sz="1200" dirty="0"/>
              <a:t>, </a:t>
            </a:r>
            <a:r>
              <a:rPr lang="en-US" sz="1200" dirty="0" err="1"/>
              <a:t>letak</a:t>
            </a:r>
            <a:r>
              <a:rPr lang="en-US" sz="1200" dirty="0"/>
              <a:t> </a:t>
            </a:r>
            <a:r>
              <a:rPr lang="en-US" sz="1200" dirty="0" err="1"/>
              <a:t>gedung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lantai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gedung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.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Sedangkan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keras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dipilihberdasarkan</a:t>
            </a:r>
            <a:r>
              <a:rPr lang="en-US" sz="1200" dirty="0"/>
              <a:t> </a:t>
            </a:r>
            <a:r>
              <a:rPr lang="en-US" sz="1200" dirty="0" err="1"/>
              <a:t>topologi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, </a:t>
            </a:r>
            <a:r>
              <a:rPr lang="en-US" sz="1200" dirty="0" err="1"/>
              <a:t>beban</a:t>
            </a:r>
            <a:r>
              <a:rPr lang="en-US" sz="1200" dirty="0"/>
              <a:t> </a:t>
            </a:r>
            <a:r>
              <a:rPr lang="en-US" sz="1200" dirty="0" err="1"/>
              <a:t>kerja</a:t>
            </a:r>
            <a:r>
              <a:rPr lang="en-US" sz="1200" dirty="0"/>
              <a:t>,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akses</a:t>
            </a:r>
            <a:r>
              <a:rPr lang="en-US" sz="1200" dirty="0"/>
              <a:t> </a:t>
            </a:r>
            <a:r>
              <a:rPr lang="en-US" sz="1200" dirty="0" err="1"/>
              <a:t>komunikasi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pengamanan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.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120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12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	</a:t>
            </a:r>
            <a:r>
              <a:rPr lang="en-US" sz="1200" dirty="0" err="1">
                <a:latin typeface="Constantia" charset="0"/>
              </a:rPr>
              <a:t>Secara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umum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mempunyai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beberapa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manfaat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berdiri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sendiri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>
                <a:latin typeface="Constantia" charset="0"/>
              </a:rPr>
              <a:t>stand-alone</a:t>
            </a:r>
            <a:r>
              <a:rPr lang="en-US" sz="1200" dirty="0">
                <a:latin typeface="Constantia" charset="0"/>
              </a:rPr>
              <a:t>), </a:t>
            </a:r>
            <a:r>
              <a:rPr lang="en-US" sz="1200" dirty="0" err="1">
                <a:latin typeface="Constantia" charset="0"/>
              </a:rPr>
              <a:t>yaitu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hal</a:t>
            </a:r>
            <a:r>
              <a:rPr lang="en-US" sz="1200" dirty="0">
                <a:latin typeface="Constantia" charset="0"/>
              </a:rPr>
              <a:t> 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1.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manajemen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sumber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efisien.Misalnya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banyak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pengguna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saling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berbagi</a:t>
            </a:r>
            <a:r>
              <a:rPr lang="en-US" sz="1200" dirty="0">
                <a:latin typeface="Constantia" charset="0"/>
              </a:rPr>
              <a:t> printer </a:t>
            </a:r>
            <a:r>
              <a:rPr lang="en-US" sz="1200" dirty="0" err="1">
                <a:latin typeface="Constantia" charset="0"/>
              </a:rPr>
              <a:t>tunggal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kualitas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tinggi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memakai</a:t>
            </a:r>
            <a:r>
              <a:rPr lang="en-US" sz="1200" dirty="0">
                <a:latin typeface="Constantia" charset="0"/>
              </a:rPr>
              <a:t> printer </a:t>
            </a:r>
            <a:r>
              <a:rPr lang="en-US" sz="1200" dirty="0" err="1">
                <a:latin typeface="Constantia" charset="0"/>
              </a:rPr>
              <a:t>kualitas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rendah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masing-masing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meja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kerja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Selain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itu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lisensi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lunak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murah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lisensi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stand-alone </a:t>
            </a:r>
            <a:r>
              <a:rPr lang="en-US" sz="1200" dirty="0" err="1">
                <a:latin typeface="Constantia" charset="0"/>
              </a:rPr>
              <a:t>terpisah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jumlah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pengguna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2.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mempertahankan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 agar </a:t>
            </a:r>
            <a:r>
              <a:rPr lang="en-US" sz="1200" dirty="0" err="1">
                <a:latin typeface="Constantia" charset="0"/>
              </a:rPr>
              <a:t>tetap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handal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up-to-date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Sistem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penyimpanan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terpusat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dikelola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banyak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pengguna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mengakses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lokasi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membatasi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akses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sewaktu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sedang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diproses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3.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mempercepat</a:t>
            </a:r>
            <a:r>
              <a:rPr lang="en-US" sz="1200" dirty="0">
                <a:latin typeface="Constantia" charset="0"/>
              </a:rPr>
              <a:t> proses </a:t>
            </a:r>
            <a:r>
              <a:rPr lang="en-US" sz="1200" dirty="0" err="1">
                <a:latin typeface="Constantia" charset="0"/>
              </a:rPr>
              <a:t>berbagi</a:t>
            </a:r>
            <a:r>
              <a:rPr lang="en-US" sz="1200" dirty="0">
                <a:latin typeface="Constantia" charset="0"/>
              </a:rPr>
              <a:t> data (</a:t>
            </a:r>
            <a:r>
              <a:rPr lang="en-US" sz="1200" i="1" dirty="0">
                <a:latin typeface="Constantia" charset="0"/>
              </a:rPr>
              <a:t>data sharing</a:t>
            </a:r>
            <a:r>
              <a:rPr lang="en-US" sz="1200" dirty="0">
                <a:latin typeface="Constantia" charset="0"/>
              </a:rPr>
              <a:t>). Transfer data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selalu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cepat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sarana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berbagi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 err="1">
                <a:latin typeface="Constantia" charset="0"/>
              </a:rPr>
              <a:t>flasdisk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i="1" dirty="0" err="1">
                <a:latin typeface="Constantia" charset="0"/>
              </a:rPr>
              <a:t>disket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i="1" dirty="0">
                <a:latin typeface="Constantia" charset="0"/>
              </a:rPr>
              <a:t>CD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lain </a:t>
            </a:r>
            <a:r>
              <a:rPr lang="en-US" sz="1200" dirty="0" err="1">
                <a:latin typeface="Constantia" charset="0"/>
              </a:rPr>
              <a:t>sebagainya</a:t>
            </a:r>
            <a:r>
              <a:rPr lang="en-US" sz="1200" dirty="0">
                <a:latin typeface="Constantia" charset="0"/>
              </a:rPr>
              <a:t>).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4.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kelompok-kerja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efisien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Surat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penyampaian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elektronik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>
                <a:latin typeface="Constantia" charset="0"/>
              </a:rPr>
              <a:t>email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substansi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sebagian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besar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sistem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disamping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sistem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penjadwalan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pemantauan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proyek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konferensi</a:t>
            </a:r>
            <a:r>
              <a:rPr lang="en-US" sz="1200" dirty="0">
                <a:latin typeface="Constantia" charset="0"/>
              </a:rPr>
              <a:t> online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groupware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dimana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semuanya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bekerja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produktif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5.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usaha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melayani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klien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mereka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efektif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Akses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jarak-jauh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terpusat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karyawan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melayani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klien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lapangan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klien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langsung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pemasok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200">
              <a:latin typeface="Constantia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954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1" dirty="0" err="1">
                <a:latin typeface="Constantia" charset="0"/>
              </a:rPr>
              <a:t>Jaringan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komputer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dibagi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atas</a:t>
            </a:r>
            <a:r>
              <a:rPr lang="en-US" sz="1200" b="1" dirty="0">
                <a:latin typeface="Constantia" charset="0"/>
              </a:rPr>
              <a:t> lima </a:t>
            </a:r>
            <a:r>
              <a:rPr lang="en-US" sz="1200" b="1" dirty="0" err="1">
                <a:latin typeface="Constantia" charset="0"/>
              </a:rPr>
              <a:t>jenis</a:t>
            </a:r>
            <a:r>
              <a:rPr lang="en-US" sz="1200" b="1" dirty="0">
                <a:latin typeface="Constantia" charset="0"/>
              </a:rPr>
              <a:t>, </a:t>
            </a:r>
            <a:r>
              <a:rPr lang="en-US" sz="1200" b="1" dirty="0" err="1">
                <a:latin typeface="Constantia" charset="0"/>
              </a:rPr>
              <a:t>yaitu</a:t>
            </a:r>
            <a:r>
              <a:rPr lang="en-US" sz="1200" b="1" dirty="0">
                <a:latin typeface="Constantia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1. </a:t>
            </a:r>
            <a:r>
              <a:rPr lang="en-US" sz="1200" b="1" dirty="0">
                <a:latin typeface="Constantia" charset="0"/>
              </a:rPr>
              <a:t>Local Area Network (LAN),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internal di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gedung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kampus</a:t>
            </a:r>
            <a:r>
              <a:rPr lang="en-US" sz="1200" dirty="0">
                <a:latin typeface="Constantia" charset="0"/>
              </a:rPr>
              <a:t>. LAN </a:t>
            </a:r>
            <a:r>
              <a:rPr lang="en-US" sz="1200" dirty="0" err="1">
                <a:latin typeface="Constantia" charset="0"/>
              </a:rPr>
              <a:t>seringkali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menghubungkan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komputer-komputer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pribadi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workstation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kantor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organisasi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perusahaan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pabrik-pabrik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memakai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sumberdaya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misalnya</a:t>
            </a:r>
            <a:r>
              <a:rPr lang="en-US" sz="1200" dirty="0">
                <a:latin typeface="Constantia" charset="0"/>
              </a:rPr>
              <a:t> printer, media </a:t>
            </a:r>
            <a:r>
              <a:rPr lang="en-US" sz="1200" dirty="0" err="1">
                <a:latin typeface="Constantia" charset="0"/>
              </a:rPr>
              <a:t>penyimpanan</a:t>
            </a:r>
            <a:r>
              <a:rPr lang="en-US" sz="1200" dirty="0">
                <a:latin typeface="Constantia" charset="0"/>
              </a:rPr>
              <a:t>/</a:t>
            </a:r>
            <a:r>
              <a:rPr lang="en-US" sz="1200" i="1" dirty="0">
                <a:latin typeface="Constantia" charset="0"/>
              </a:rPr>
              <a:t>storage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saling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bertukar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2. </a:t>
            </a:r>
            <a:r>
              <a:rPr lang="en-US" sz="1200" b="1" dirty="0">
                <a:latin typeface="Constantia" charset="0"/>
              </a:rPr>
              <a:t>Metropolitan Area Network (MAN),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versi</a:t>
            </a:r>
            <a:r>
              <a:rPr lang="en-US" sz="1200" dirty="0">
                <a:latin typeface="Constantia" charset="0"/>
              </a:rPr>
              <a:t> LAN yang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area yang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luas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biasanya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teknologi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LAN. MAN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mencakup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kantor-kantor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perusahaan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letaknya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berdekatan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juga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kota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dimanfaatkan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keperluan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pribadi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swasta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umum</a:t>
            </a:r>
            <a:r>
              <a:rPr lang="en-US" sz="1200" dirty="0">
                <a:latin typeface="Constantia" charset="0"/>
              </a:rPr>
              <a:t>. MAN </a:t>
            </a:r>
            <a:r>
              <a:rPr lang="en-US" sz="1200" dirty="0" err="1">
                <a:latin typeface="Constantia" charset="0"/>
              </a:rPr>
              <a:t>mampu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menunjang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suara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bahkan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berhubungan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televisi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3. </a:t>
            </a:r>
            <a:r>
              <a:rPr lang="en-US" sz="1200" b="1" dirty="0">
                <a:latin typeface="Constantia" charset="0"/>
              </a:rPr>
              <a:t>Wide Area Network (WAN), </a:t>
            </a:r>
            <a:r>
              <a:rPr lang="en-US" sz="1200" dirty="0" err="1">
                <a:latin typeface="Constantia" charset="0"/>
              </a:rPr>
              <a:t>jangkauannya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mencakup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daerah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geografis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luas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seringkali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mencakup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negara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bahkan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benua</a:t>
            </a:r>
            <a:r>
              <a:rPr lang="en-US" sz="1200" dirty="0">
                <a:latin typeface="Constantia" charset="0"/>
              </a:rPr>
              <a:t>. WAN </a:t>
            </a:r>
            <a:r>
              <a:rPr lang="en-US" sz="1200" dirty="0" err="1">
                <a:latin typeface="Constantia" charset="0"/>
              </a:rPr>
              <a:t>terdiri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kumpulan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mesin-mesin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bertujuan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menjalankan</a:t>
            </a:r>
            <a:r>
              <a:rPr lang="en-US" sz="1200" dirty="0">
                <a:latin typeface="Constantia" charset="0"/>
              </a:rPr>
              <a:t> program-program (</a:t>
            </a:r>
            <a:r>
              <a:rPr lang="en-US" sz="1200" dirty="0" err="1">
                <a:latin typeface="Constantia" charset="0"/>
              </a:rPr>
              <a:t>aplikasi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pemakai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4. </a:t>
            </a:r>
            <a:r>
              <a:rPr lang="en-US" sz="1200" b="1" dirty="0">
                <a:latin typeface="Constantia" charset="0"/>
              </a:rPr>
              <a:t>Internet. </a:t>
            </a:r>
            <a:r>
              <a:rPr lang="en-US" sz="1200" dirty="0">
                <a:latin typeface="Constantia" charset="0"/>
              </a:rPr>
              <a:t>Orang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sering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berharap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bisa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orang lain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Keinginan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seperti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memerlukan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hubungan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seringkali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tidak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kompatibel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. Kumpulan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saling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terinterkoneksi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inilah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disebut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internet.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5. </a:t>
            </a:r>
            <a:r>
              <a:rPr lang="en-US" sz="1200" b="1" dirty="0" err="1">
                <a:latin typeface="Constantia" charset="0"/>
              </a:rPr>
              <a:t>Jaringan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Tanpa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Kabel</a:t>
            </a:r>
            <a:r>
              <a:rPr lang="en-US" sz="1200" b="1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dikenal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wireless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solusi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terhadap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tidak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bisadilakukan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Jaringantanpa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leluasa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bergerak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>
                <a:latin typeface="Constantia" charset="0"/>
              </a:rPr>
              <a:t>mobile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melakukan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aktifitas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552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1. </a:t>
            </a:r>
            <a:r>
              <a:rPr lang="en-US" sz="1200" b="1" dirty="0" err="1">
                <a:latin typeface="Constantia" charset="0"/>
              </a:rPr>
              <a:t>Komputer</a:t>
            </a: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Server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menjadi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pengelola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pusat</a:t>
            </a:r>
            <a:r>
              <a:rPr lang="en-US" sz="1200" dirty="0">
                <a:latin typeface="Constantia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bagi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Karena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pusat</a:t>
            </a:r>
            <a:r>
              <a:rPr lang="en-US" sz="1200" dirty="0">
                <a:latin typeface="Constantia" charset="0"/>
              </a:rPr>
              <a:t>, minimal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server </a:t>
            </a:r>
            <a:r>
              <a:rPr lang="en-US" sz="1200" dirty="0" err="1">
                <a:latin typeface="Constantia" charset="0"/>
              </a:rPr>
              <a:t>harus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mempunyai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beberapa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karakter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lebih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Keseluruhan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server </a:t>
            </a:r>
            <a:r>
              <a:rPr lang="en-US" sz="1200" dirty="0" err="1">
                <a:latin typeface="Constantia" charset="0"/>
              </a:rPr>
              <a:t>dalam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Workstation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Hampir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semua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jenis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workstation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2. </a:t>
            </a:r>
            <a:r>
              <a:rPr lang="en-US" sz="1200" b="1" i="1" dirty="0">
                <a:latin typeface="Constantia" charset="0"/>
              </a:rPr>
              <a:t>Network Interface Cards </a:t>
            </a:r>
            <a:r>
              <a:rPr lang="en-US" sz="1200" i="1" dirty="0">
                <a:latin typeface="Constantia" charset="0"/>
              </a:rPr>
              <a:t>(NIC) </a:t>
            </a:r>
            <a:r>
              <a:rPr lang="en-US" sz="1200" b="1" i="1" dirty="0" err="1">
                <a:latin typeface="Constantia" charset="0"/>
              </a:rPr>
              <a:t>dan</a:t>
            </a:r>
            <a:r>
              <a:rPr lang="en-US" sz="1200" b="1" i="1" dirty="0">
                <a:latin typeface="Constantia" charset="0"/>
              </a:rPr>
              <a:t> Ethernet Card/</a:t>
            </a:r>
            <a:r>
              <a:rPr lang="en-US" sz="1200" b="1" dirty="0" err="1">
                <a:latin typeface="Constantia" charset="0"/>
              </a:rPr>
              <a:t>Kartu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Jaringan</a:t>
            </a: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menyediakan</a:t>
            </a:r>
            <a:r>
              <a:rPr lang="en-US" sz="1200" dirty="0">
                <a:latin typeface="Constantia" charset="0"/>
              </a:rPr>
              <a:t>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menghubungkan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Kebanyakan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internal, </a:t>
            </a:r>
            <a:r>
              <a:rPr lang="en-US" sz="1200" dirty="0" err="1">
                <a:latin typeface="Constantia" charset="0"/>
              </a:rPr>
              <a:t>yaitu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dipasang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slot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ekspansi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umumnya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telah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menyediakan</a:t>
            </a:r>
            <a:r>
              <a:rPr lang="en-US" sz="1200" dirty="0">
                <a:latin typeface="Constantia" charset="0"/>
              </a:rPr>
              <a:t> port </a:t>
            </a:r>
            <a:r>
              <a:rPr lang="en-US" sz="1200" dirty="0" err="1">
                <a:latin typeface="Constantia" charset="0"/>
              </a:rPr>
              <a:t>koneksi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koaksial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ataupun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twisted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pair.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098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tantia" charset="0"/>
              </a:rPr>
              <a:t>3. </a:t>
            </a:r>
            <a:r>
              <a:rPr lang="en-US" sz="1200" b="1" dirty="0">
                <a:latin typeface="Constantia" charset="0"/>
              </a:rPr>
              <a:t>HUB </a:t>
            </a:r>
            <a:r>
              <a:rPr lang="en-US" sz="1200" b="1" dirty="0" err="1">
                <a:latin typeface="Constantia" charset="0"/>
              </a:rPr>
              <a:t>dan</a:t>
            </a:r>
            <a:r>
              <a:rPr lang="en-US" sz="1200" b="1" dirty="0">
                <a:latin typeface="Constantia" charset="0"/>
              </a:rPr>
              <a:t> Switch</a:t>
            </a: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Konsentrator</a:t>
            </a:r>
            <a:r>
              <a:rPr lang="en-US" sz="1200" dirty="0">
                <a:latin typeface="Constantia" charset="0"/>
              </a:rPr>
              <a:t>/Hub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yang</a:t>
            </a: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menyatukan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kabel-kabel</a:t>
            </a:r>
            <a:r>
              <a:rPr lang="en-US" sz="1200" dirty="0">
                <a:latin typeface="Constantia" charset="0"/>
              </a:rPr>
              <a:t> network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tiap-tiap</a:t>
            </a:r>
            <a:r>
              <a:rPr lang="en-US" sz="1200" dirty="0">
                <a:latin typeface="Constantia" charset="0"/>
              </a:rPr>
              <a:t> workstation, server </a:t>
            </a:r>
            <a:r>
              <a:rPr lang="en-US" sz="1200" dirty="0" err="1">
                <a:latin typeface="Constantia" charset="0"/>
              </a:rPr>
              <a:t>atau</a:t>
            </a:r>
            <a:endParaRPr lang="en-US" sz="1200" dirty="0">
              <a:latin typeface="Constantia" charset="0"/>
            </a:endParaRP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lain. Switch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konsentrator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endParaRPr lang="en-US" sz="1200" dirty="0">
              <a:latin typeface="Constantia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tantia" charset="0"/>
              </a:rPr>
              <a:t>HUB. </a:t>
            </a:r>
            <a:r>
              <a:rPr lang="en-US" sz="1200" dirty="0" err="1">
                <a:latin typeface="Constantia" charset="0"/>
              </a:rPr>
              <a:t>Perbedaannya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pengiriman</a:t>
            </a:r>
            <a:r>
              <a:rPr lang="en-US" sz="1200" dirty="0">
                <a:latin typeface="Constantia" charset="0"/>
              </a:rPr>
              <a:t>/</a:t>
            </a:r>
            <a:r>
              <a:rPr lang="en-US" sz="1200" dirty="0" err="1">
                <a:latin typeface="Constantia" charset="0"/>
              </a:rPr>
              <a:t>penyaluran</a:t>
            </a:r>
            <a:r>
              <a:rPr lang="en-US" sz="1200" dirty="0">
                <a:latin typeface="Constantia" charset="0"/>
              </a:rPr>
              <a:t> data</a:t>
            </a: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Tabel</a:t>
            </a:r>
            <a:r>
              <a:rPr lang="en-US" sz="1200" dirty="0">
                <a:latin typeface="Constantia" charset="0"/>
              </a:rPr>
              <a:t> 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49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4. Repeaters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Alat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menguatkan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sinyal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Contoh</a:t>
            </a:r>
            <a:r>
              <a:rPr lang="en-US" sz="1200" dirty="0">
                <a:latin typeface="Constantia" charset="0"/>
              </a:rPr>
              <a:t> yang paling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mudah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LAN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star </a:t>
            </a:r>
            <a:r>
              <a:rPr lang="en-US" sz="1200" dirty="0" err="1">
                <a:latin typeface="Constantia" charset="0"/>
              </a:rPr>
              <a:t>dengan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unshielded twisted pair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Oleh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karena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panjang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maksimal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unshielded twisted pair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100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meter, </a:t>
            </a:r>
            <a:r>
              <a:rPr lang="en-US" sz="1200" dirty="0" err="1">
                <a:latin typeface="Constantia" charset="0"/>
              </a:rPr>
              <a:t>maka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menguatkan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sinyal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dipasanglah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repeater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LAN, Hub </a:t>
            </a:r>
            <a:r>
              <a:rPr lang="en-US" sz="1200" dirty="0" err="1">
                <a:latin typeface="Constantia" charset="0"/>
              </a:rPr>
              <a:t>dan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Switch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juga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Repeater.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5. Bridges / </a:t>
            </a:r>
            <a:r>
              <a:rPr lang="en-US" sz="1200" b="1" dirty="0" err="1">
                <a:latin typeface="Constantia" charset="0"/>
              </a:rPr>
              <a:t>Jembatan</a:t>
            </a: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membagi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kedalam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mendapatkan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yang </a:t>
            </a:r>
            <a:r>
              <a:rPr lang="en-US" sz="1200" dirty="0" err="1">
                <a:latin typeface="Constantia" charset="0"/>
              </a:rPr>
              <a:t>efisien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karena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pertumbuhan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sangat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cepat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sehingga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diperlukan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jembatan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Diibaratkan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bahwa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seperti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polisi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lalu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lintas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persimpangan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jalan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saat</a:t>
            </a:r>
            <a:r>
              <a:rPr lang="en-US" sz="1200" dirty="0">
                <a:latin typeface="Constantia" charset="0"/>
              </a:rPr>
              <a:t> jam-jam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sibuk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Dia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agar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kedua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tetap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berjalan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teratur</a:t>
            </a:r>
            <a:r>
              <a:rPr lang="en-US" sz="1200" dirty="0">
                <a:latin typeface="Constantia" charset="0"/>
              </a:rPr>
              <a:t>. Bridges </a:t>
            </a:r>
            <a:r>
              <a:rPr lang="en-US" sz="1200" dirty="0" err="1">
                <a:latin typeface="Constantia" charset="0"/>
              </a:rPr>
              <a:t>juga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mengkoneksi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tipe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yang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ataupun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 pula.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108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6. Routers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Router </a:t>
            </a:r>
            <a:r>
              <a:rPr lang="en-US" sz="1200" dirty="0" err="1">
                <a:latin typeface="Constantia" charset="0"/>
              </a:rPr>
              <a:t>mengartikan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yang lain. </a:t>
            </a:r>
            <a:r>
              <a:rPr lang="en-US" sz="1200" dirty="0" err="1">
                <a:latin typeface="Constantia" charset="0"/>
              </a:rPr>
              <a:t>Hampir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namun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agak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sedikit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pintar</a:t>
            </a:r>
            <a:r>
              <a:rPr lang="en-US" sz="1200" dirty="0">
                <a:latin typeface="Constantia" charset="0"/>
              </a:rPr>
              <a:t>, router </a:t>
            </a:r>
            <a:r>
              <a:rPr lang="en-US" sz="1200" dirty="0" err="1">
                <a:latin typeface="Constantia" charset="0"/>
              </a:rPr>
              <a:t>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jalur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terbaik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mengirimkan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berdasakan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tujuan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asal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Sementara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mengetahui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masing-masing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masing-masing</a:t>
            </a:r>
            <a:r>
              <a:rPr lang="en-US" sz="1200" dirty="0">
                <a:latin typeface="Constantia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, router </a:t>
            </a:r>
            <a:r>
              <a:rPr lang="en-US" sz="1200" dirty="0" err="1">
                <a:latin typeface="Constantia" charset="0"/>
              </a:rPr>
              <a:t>mengetahui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dan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router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. Router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mengetahui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keseluruhan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melihat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paling </a:t>
            </a:r>
            <a:r>
              <a:rPr lang="en-US" sz="1200" dirty="0" err="1">
                <a:latin typeface="Constantia" charset="0"/>
              </a:rPr>
              <a:t>sibuk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bisa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menarik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data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sibuk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sampai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bersih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Jika</a:t>
            </a:r>
            <a:r>
              <a:rPr lang="en-US" sz="1200" dirty="0">
                <a:latin typeface="Constantia" charset="0"/>
              </a:rPr>
              <a:t> LAN </a:t>
            </a:r>
            <a:r>
              <a:rPr lang="en-US" sz="1200" dirty="0" err="1">
                <a:latin typeface="Constantia" charset="0"/>
              </a:rPr>
              <a:t>terkoneksi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Internet </a:t>
            </a:r>
            <a:r>
              <a:rPr lang="en-US" sz="1200" dirty="0" err="1">
                <a:latin typeface="Constantia" charset="0"/>
              </a:rPr>
              <a:t>maka</a:t>
            </a:r>
            <a:r>
              <a:rPr lang="en-US" sz="1200" dirty="0">
                <a:latin typeface="Constantia" charset="0"/>
              </a:rPr>
              <a:t> Router </a:t>
            </a:r>
            <a:r>
              <a:rPr lang="en-US" sz="1200" dirty="0" err="1">
                <a:latin typeface="Constantia" charset="0"/>
              </a:rPr>
              <a:t>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menterjemahkan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LAN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Internet. </a:t>
            </a:r>
            <a:r>
              <a:rPr lang="en-US" sz="1200" dirty="0" err="1">
                <a:latin typeface="Constantia" charset="0"/>
              </a:rPr>
              <a:t>Jadi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dirangkum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bahwa</a:t>
            </a:r>
            <a:r>
              <a:rPr lang="en-US" sz="1200" dirty="0">
                <a:latin typeface="Constantia" charset="0"/>
              </a:rPr>
              <a:t> Router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mempunyai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jalur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sinyal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efisien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diantara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protocol,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linear Bus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Bintang</a:t>
            </a:r>
            <a:r>
              <a:rPr lang="en-US" sz="1200" dirty="0">
                <a:latin typeface="Constantia" charset="0"/>
              </a:rPr>
              <a:t> (star),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melewati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fiber optic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koaksial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twisted pair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432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  <a:buFontTx/>
              <a:buAutoNum type="arabicPeriod"/>
            </a:pPr>
            <a:r>
              <a:rPr lang="en-US" sz="1200" b="1" dirty="0" err="1">
                <a:latin typeface="Constantia" charset="0"/>
              </a:rPr>
              <a:t>Topologi</a:t>
            </a:r>
            <a:r>
              <a:rPr lang="en-US" sz="1200" b="1" dirty="0">
                <a:latin typeface="Constantia" charset="0"/>
              </a:rPr>
              <a:t> BUS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terlihat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Gambar</a:t>
            </a:r>
            <a:r>
              <a:rPr lang="en-US" sz="1200" dirty="0">
                <a:latin typeface="Constantia" charset="0"/>
              </a:rPr>
              <a:t> 2. Media </a:t>
            </a:r>
            <a:r>
              <a:rPr lang="en-US" sz="1200" dirty="0" err="1">
                <a:latin typeface="Constantia" charset="0"/>
              </a:rPr>
              <a:t>penghantar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jenis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Koaksial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baseline="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metode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unicast, multicast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broadcast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b="1" i="1" dirty="0">
                <a:latin typeface="Constantia" charset="0"/>
              </a:rPr>
              <a:t>Unicast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pengirim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penerima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b="1" i="1" dirty="0">
                <a:latin typeface="Constantia" charset="0"/>
              </a:rPr>
              <a:t>Multicast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pengirim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banyak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penerima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Sedangkan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b="1" i="1" dirty="0">
                <a:latin typeface="Constantia" charset="0"/>
              </a:rPr>
              <a:t>Broadcast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setiap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titik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menerima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menyimpan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frame </a:t>
            </a:r>
            <a:r>
              <a:rPr lang="en-US" sz="1200" dirty="0">
                <a:latin typeface="Constantia" charset="0"/>
              </a:rPr>
              <a:t>yang </a:t>
            </a:r>
            <a:r>
              <a:rPr lang="en-US" sz="1200" dirty="0" err="1">
                <a:latin typeface="Constantia" charset="0"/>
              </a:rPr>
              <a:t>disalurkan</a:t>
            </a:r>
            <a:r>
              <a:rPr lang="en-US" sz="1200" dirty="0">
                <a:latin typeface="Constantia" charset="0"/>
              </a:rPr>
              <a:t>/</a:t>
            </a:r>
            <a:r>
              <a:rPr lang="en-US" sz="1200" dirty="0" err="1">
                <a:latin typeface="Constantia" charset="0"/>
              </a:rPr>
              <a:t>dihantarkan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Karakteristik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disajikan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Tabel</a:t>
            </a:r>
            <a:r>
              <a:rPr lang="en-US" sz="1200" dirty="0">
                <a:latin typeface="Constantia" charset="0"/>
              </a:rPr>
              <a:t> 2 .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653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Ring </a:t>
            </a:r>
            <a:r>
              <a:rPr lang="en-US" dirty="0" err="1"/>
              <a:t>menghubungkan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berbentuk</a:t>
            </a:r>
            <a:r>
              <a:rPr lang="en-US" baseline="0" dirty="0"/>
              <a:t> ring (</a:t>
            </a:r>
            <a:r>
              <a:rPr lang="en-US" baseline="0" dirty="0" err="1"/>
              <a:t>lingkaran</a:t>
            </a:r>
            <a:r>
              <a:rPr lang="en-US" baseline="0" dirty="0"/>
              <a:t>).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simpul</a:t>
            </a:r>
            <a:r>
              <a:rPr lang="en-US" baseline="0" dirty="0"/>
              <a:t> </a:t>
            </a:r>
            <a:r>
              <a:rPr lang="en-US" baseline="0" dirty="0" err="1"/>
              <a:t>mempunyai</a:t>
            </a:r>
            <a:r>
              <a:rPr lang="en-US" baseline="0" dirty="0"/>
              <a:t> </a:t>
            </a:r>
            <a:r>
              <a:rPr lang="en-US" baseline="0" dirty="0" err="1"/>
              <a:t>tingkatan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. </a:t>
            </a:r>
            <a:r>
              <a:rPr lang="en-US" baseline="0" dirty="0" err="1"/>
              <a:t>Jaringan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disebut</a:t>
            </a:r>
            <a:r>
              <a:rPr lang="en-US" baseline="0" dirty="0"/>
              <a:t> loop, data </a:t>
            </a:r>
            <a:r>
              <a:rPr lang="en-US" baseline="0" dirty="0" err="1"/>
              <a:t>dikirimkan</a:t>
            </a:r>
            <a:r>
              <a:rPr lang="en-US" baseline="0" dirty="0"/>
              <a:t> </a:t>
            </a:r>
            <a:r>
              <a:rPr lang="en-US" baseline="0" dirty="0" err="1"/>
              <a:t>kesetiap</a:t>
            </a:r>
            <a:r>
              <a:rPr lang="en-US" baseline="0" dirty="0"/>
              <a:t> </a:t>
            </a:r>
            <a:r>
              <a:rPr lang="en-US" baseline="0" dirty="0" err="1"/>
              <a:t>simpul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yang </a:t>
            </a:r>
            <a:r>
              <a:rPr lang="en-US" baseline="0" dirty="0" err="1"/>
              <a:t>diterima</a:t>
            </a:r>
            <a:r>
              <a:rPr lang="en-US" baseline="0" dirty="0"/>
              <a:t> </a:t>
            </a:r>
            <a:r>
              <a:rPr lang="en-US" baseline="0" dirty="0" err="1"/>
              <a:t>simpul</a:t>
            </a:r>
            <a:r>
              <a:rPr lang="en-US" baseline="0" dirty="0"/>
              <a:t> </a:t>
            </a:r>
            <a:r>
              <a:rPr lang="en-US" baseline="0" dirty="0" err="1"/>
              <a:t>diperiksa</a:t>
            </a:r>
            <a:r>
              <a:rPr lang="en-US" baseline="0" dirty="0"/>
              <a:t> </a:t>
            </a:r>
            <a:r>
              <a:rPr lang="en-US" baseline="0" dirty="0" err="1"/>
              <a:t>alamatnya</a:t>
            </a:r>
            <a:r>
              <a:rPr lang="en-US" baseline="0" dirty="0"/>
              <a:t> </a:t>
            </a:r>
            <a:r>
              <a:rPr lang="en-US" baseline="0" dirty="0" err="1"/>
              <a:t>apakah</a:t>
            </a:r>
            <a:r>
              <a:rPr lang="en-US" baseline="0" dirty="0"/>
              <a:t> data </a:t>
            </a:r>
            <a:r>
              <a:rPr lang="en-US" baseline="0" dirty="0" err="1"/>
              <a:t>itu</a:t>
            </a:r>
            <a:r>
              <a:rPr lang="en-US" baseline="0" dirty="0"/>
              <a:t> </a:t>
            </a:r>
            <a:r>
              <a:rPr lang="en-US" baseline="0" dirty="0" err="1"/>
              <a:t>untuknya</a:t>
            </a:r>
            <a:r>
              <a:rPr lang="en-US" baseline="0" dirty="0"/>
              <a:t> </a:t>
            </a:r>
            <a:r>
              <a:rPr lang="en-US" baseline="0" dirty="0" err="1"/>
              <a:t>atau</a:t>
            </a:r>
            <a:r>
              <a:rPr lang="en-US" baseline="0" dirty="0"/>
              <a:t> </a:t>
            </a:r>
            <a:r>
              <a:rPr lang="en-US" baseline="0" dirty="0" err="1"/>
              <a:t>bukan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672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JUNIOR NETWORK ADMINISTRATOR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" name="AutoShape 76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16081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70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14557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72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460375" y="-13033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74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612775" y="-11509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76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5794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77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4270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54" name="Picture 782" descr="Hasil gambar untuk logo kominf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8" y="271431"/>
            <a:ext cx="6658243" cy="25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/>
                <a:cs typeface="Garamond"/>
              </a:defRPr>
            </a:lvl1pPr>
            <a:lvl2pPr>
              <a:defRPr>
                <a:latin typeface="Garamond"/>
                <a:cs typeface="Garamond"/>
              </a:defRPr>
            </a:lvl2pPr>
            <a:lvl3pPr>
              <a:defRPr>
                <a:latin typeface="Garamond"/>
                <a:cs typeface="Garamond"/>
              </a:defRPr>
            </a:lvl3pPr>
            <a:lvl4pPr>
              <a:defRPr>
                <a:latin typeface="Garamond"/>
                <a:cs typeface="Garamond"/>
              </a:defRPr>
            </a:lvl4pPr>
            <a:lvl5pPr>
              <a:defRPr>
                <a:latin typeface="Garamond"/>
                <a:cs typeface="Garamon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83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▪"/>
              <a:defRPr/>
            </a:lvl1pPr>
            <a:lvl2pPr lvl="1">
              <a:spcBef>
                <a:spcPts val="0"/>
              </a:spcBef>
              <a:buSzPts val="1400"/>
              <a:buChar char="-"/>
              <a:defRPr/>
            </a:lvl2pPr>
            <a:lvl3pPr lvl="2">
              <a:spcBef>
                <a:spcPts val="0"/>
              </a:spcBef>
              <a:buSzPts val="1400"/>
              <a:buChar char="-"/>
              <a:defRPr/>
            </a:lvl3pPr>
            <a:lvl4pPr lvl="3">
              <a:spcBef>
                <a:spcPts val="0"/>
              </a:spcBef>
              <a:buSzPts val="1400"/>
              <a:buChar char="-"/>
              <a:defRPr/>
            </a:lvl4pPr>
            <a:lvl5pPr lvl="4">
              <a:spcBef>
                <a:spcPts val="0"/>
              </a:spcBef>
              <a:buSzPts val="1400"/>
              <a:buChar char="-"/>
              <a:defRPr/>
            </a:lvl5pPr>
            <a:lvl6pPr lvl="5">
              <a:spcBef>
                <a:spcPts val="0"/>
              </a:spcBef>
              <a:buSzPts val="1400"/>
              <a:buChar char="-"/>
              <a:defRPr/>
            </a:lvl6pPr>
            <a:lvl7pPr lvl="6">
              <a:spcBef>
                <a:spcPts val="0"/>
              </a:spcBef>
              <a:buSzPts val="1400"/>
              <a:buChar char="-"/>
              <a:defRPr/>
            </a:lvl7pPr>
            <a:lvl8pPr lvl="7">
              <a:spcBef>
                <a:spcPts val="0"/>
              </a:spcBef>
              <a:buSzPts val="1400"/>
              <a:buChar char="-"/>
              <a:defRPr/>
            </a:lvl8pPr>
            <a:lvl9pPr lvl="8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5228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1" name="Shape 61"/>
          <p:cNvSpPr/>
          <p:nvPr/>
        </p:nvSpPr>
        <p:spPr>
          <a:xfrm>
            <a:off x="6099871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1900" y="767333"/>
            <a:ext cx="4689600" cy="129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1900" y="2131467"/>
            <a:ext cx="4689600" cy="394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600"/>
            </a:lvl1pPr>
            <a:lvl2pPr lvl="1" rtl="0">
              <a:spcBef>
                <a:spcPts val="0"/>
              </a:spcBef>
              <a:buSzPts val="1200"/>
              <a:buChar char="-"/>
              <a:defRPr sz="1600"/>
            </a:lvl2pPr>
            <a:lvl3pPr lvl="2" rtl="0">
              <a:spcBef>
                <a:spcPts val="0"/>
              </a:spcBef>
              <a:buSzPts val="1200"/>
              <a:buChar char="-"/>
              <a:defRPr sz="1600"/>
            </a:lvl3pPr>
            <a:lvl4pPr lvl="3" rtl="0">
              <a:spcBef>
                <a:spcPts val="0"/>
              </a:spcBef>
              <a:buSzPts val="1200"/>
              <a:buChar char="-"/>
              <a:defRPr sz="1600"/>
            </a:lvl4pPr>
            <a:lvl5pPr lvl="4" rtl="0">
              <a:spcBef>
                <a:spcPts val="0"/>
              </a:spcBef>
              <a:buSzPts val="1200"/>
              <a:buChar char="-"/>
              <a:defRPr sz="1600"/>
            </a:lvl5pPr>
            <a:lvl6pPr lvl="5" rtl="0">
              <a:spcBef>
                <a:spcPts val="0"/>
              </a:spcBef>
              <a:buSzPts val="1200"/>
              <a:buChar char="-"/>
              <a:defRPr sz="1600"/>
            </a:lvl6pPr>
            <a:lvl7pPr lvl="6" rtl="0">
              <a:spcBef>
                <a:spcPts val="0"/>
              </a:spcBef>
              <a:buSzPts val="1200"/>
              <a:buChar char="-"/>
              <a:defRPr sz="1600"/>
            </a:lvl7pPr>
            <a:lvl8pPr lvl="7" rtl="0">
              <a:spcBef>
                <a:spcPts val="0"/>
              </a:spcBef>
              <a:buSzPts val="1200"/>
              <a:buChar char="-"/>
              <a:defRPr sz="1600"/>
            </a:lvl8pPr>
            <a:lvl9pPr lvl="8" rtl="0">
              <a:spcBef>
                <a:spcPts val="0"/>
              </a:spcBef>
              <a:buSzPts val="1200"/>
              <a:buChar char="-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727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82933" y="767333"/>
            <a:ext cx="36400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467"/>
            </a:lvl1pPr>
            <a:lvl2pPr lvl="1">
              <a:spcBef>
                <a:spcPts val="0"/>
              </a:spcBef>
              <a:buSzPts val="1100"/>
              <a:buChar char="-"/>
              <a:defRPr sz="1467"/>
            </a:lvl2pPr>
            <a:lvl3pPr lvl="2">
              <a:spcBef>
                <a:spcPts val="0"/>
              </a:spcBef>
              <a:buSzPts val="1100"/>
              <a:buChar char="-"/>
              <a:defRPr sz="1467"/>
            </a:lvl3pPr>
            <a:lvl4pPr lvl="3">
              <a:spcBef>
                <a:spcPts val="0"/>
              </a:spcBef>
              <a:buSzPts val="1100"/>
              <a:buChar char="-"/>
              <a:defRPr sz="1467"/>
            </a:lvl4pPr>
            <a:lvl5pPr lvl="4">
              <a:spcBef>
                <a:spcPts val="0"/>
              </a:spcBef>
              <a:buSzPts val="1100"/>
              <a:buChar char="-"/>
              <a:defRPr sz="1467"/>
            </a:lvl5pPr>
            <a:lvl6pPr lvl="5">
              <a:spcBef>
                <a:spcPts val="0"/>
              </a:spcBef>
              <a:buSzPts val="1100"/>
              <a:buChar char="-"/>
              <a:defRPr sz="1467"/>
            </a:lvl6pPr>
            <a:lvl7pPr lvl="6">
              <a:spcBef>
                <a:spcPts val="0"/>
              </a:spcBef>
              <a:buSzPts val="1100"/>
              <a:buChar char="-"/>
              <a:defRPr sz="1467"/>
            </a:lvl7pPr>
            <a:lvl8pPr lvl="7">
              <a:spcBef>
                <a:spcPts val="0"/>
              </a:spcBef>
              <a:buSzPts val="1100"/>
              <a:buChar char="-"/>
              <a:defRPr sz="1467"/>
            </a:lvl8pPr>
            <a:lvl9pPr lvl="8">
              <a:spcBef>
                <a:spcPts val="0"/>
              </a:spcBef>
              <a:buSzPts val="1100"/>
              <a:buChar char="-"/>
              <a:defRPr sz="1467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7942268" y="767333"/>
            <a:ext cx="36400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467"/>
            </a:lvl1pPr>
            <a:lvl2pPr lvl="1">
              <a:spcBef>
                <a:spcPts val="0"/>
              </a:spcBef>
              <a:buSzPts val="1100"/>
              <a:buChar char="-"/>
              <a:defRPr sz="1467"/>
            </a:lvl2pPr>
            <a:lvl3pPr lvl="2">
              <a:spcBef>
                <a:spcPts val="0"/>
              </a:spcBef>
              <a:buSzPts val="1100"/>
              <a:buChar char="-"/>
              <a:defRPr sz="1467"/>
            </a:lvl3pPr>
            <a:lvl4pPr lvl="3">
              <a:spcBef>
                <a:spcPts val="0"/>
              </a:spcBef>
              <a:buSzPts val="1100"/>
              <a:buChar char="-"/>
              <a:defRPr sz="1467"/>
            </a:lvl4pPr>
            <a:lvl5pPr lvl="4">
              <a:spcBef>
                <a:spcPts val="0"/>
              </a:spcBef>
              <a:buSzPts val="1100"/>
              <a:buChar char="-"/>
              <a:defRPr sz="1467"/>
            </a:lvl5pPr>
            <a:lvl6pPr lvl="5">
              <a:spcBef>
                <a:spcPts val="0"/>
              </a:spcBef>
              <a:buSzPts val="1100"/>
              <a:buChar char="-"/>
              <a:defRPr sz="1467"/>
            </a:lvl6pPr>
            <a:lvl7pPr lvl="6">
              <a:spcBef>
                <a:spcPts val="0"/>
              </a:spcBef>
              <a:buSzPts val="1100"/>
              <a:buChar char="-"/>
              <a:defRPr sz="1467"/>
            </a:lvl7pPr>
            <a:lvl8pPr lvl="7">
              <a:spcBef>
                <a:spcPts val="0"/>
              </a:spcBef>
              <a:buSzPts val="1100"/>
              <a:buChar char="-"/>
              <a:defRPr sz="1467"/>
            </a:lvl8pPr>
            <a:lvl9pPr lvl="8">
              <a:spcBef>
                <a:spcPts val="0"/>
              </a:spcBef>
              <a:buSzPts val="1100"/>
              <a:buChar char="-"/>
              <a:defRPr sz="1467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429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6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47" name="Picture 423" descr="Hasil gambar untuk logo kominf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2813"/>
            <a:ext cx="2024083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ambar 10">
            <a:extLst>
              <a:ext uri="{FF2B5EF4-FFF2-40B4-BE49-F238E27FC236}">
                <a16:creationId xmlns:a16="http://schemas.microsoft.com/office/drawing/2014/main" id="{83CD2402-9E6F-45A1-8A9D-E7695A4F3A5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978411" y="6273295"/>
            <a:ext cx="1821064" cy="437889"/>
          </a:xfrm>
          <a:prstGeom prst="rect">
            <a:avLst/>
          </a:prstGeom>
        </p:spPr>
      </p:pic>
      <p:sp>
        <p:nvSpPr>
          <p:cNvPr id="3" name="Persegi Panjang 9">
            <a:extLst>
              <a:ext uri="{FF2B5EF4-FFF2-40B4-BE49-F238E27FC236}">
                <a16:creationId xmlns:a16="http://schemas.microsoft.com/office/drawing/2014/main" id="{D54E7400-508A-499A-8D92-188AB275753C}"/>
              </a:ext>
            </a:extLst>
          </p:cNvPr>
          <p:cNvSpPr/>
          <p:nvPr userDrawn="1"/>
        </p:nvSpPr>
        <p:spPr>
          <a:xfrm>
            <a:off x="10947862" y="6273294"/>
            <a:ext cx="1244138" cy="584705"/>
          </a:xfrm>
          <a:prstGeom prst="rect">
            <a:avLst/>
          </a:prstGeom>
          <a:solidFill>
            <a:srgbClr val="4F8CC2"/>
          </a:solidFill>
          <a:ln>
            <a:solidFill>
              <a:srgbClr val="4F8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08DD7A-0068-4E5A-AB5D-CBC83CB93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BAF81E1-CE84-4822-BF36-7E9757C57BEF}" type="slidenum">
              <a:rPr lang="id-ID" smtClean="0"/>
              <a:pPr/>
              <a:t>‹#›</a:t>
            </a:fld>
            <a:endParaRPr lang="id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8/30/2020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333" smtClean="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 algn="r"/>
              <a:t>‹#›</a:t>
            </a:fld>
            <a:endParaRPr lang="en" sz="1333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697741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facebook.com/photo.php?fbid=10151382460368600&amp;set=a.10150321037398600.350714.81428978599&amp;type=1&amp;relevant_count=1&amp;ref=n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56137" y="4052633"/>
            <a:ext cx="10513168" cy="2616727"/>
          </a:xfrm>
        </p:spPr>
        <p:txBody>
          <a:bodyPr/>
          <a:lstStyle/>
          <a:p>
            <a:endParaRPr lang="en-US" sz="3600" b="1" dirty="0"/>
          </a:p>
          <a:p>
            <a:r>
              <a:rPr lang="en-US" sz="3600" b="1" dirty="0" err="1"/>
              <a:t>Merancang</a:t>
            </a:r>
            <a:r>
              <a:rPr lang="en-US" sz="3600" b="1" dirty="0"/>
              <a:t> </a:t>
            </a:r>
            <a:r>
              <a:rPr lang="en-US" sz="3600" b="1" dirty="0" err="1"/>
              <a:t>Topologi</a:t>
            </a:r>
            <a:r>
              <a:rPr lang="en-US" sz="3600" b="1" dirty="0"/>
              <a:t> </a:t>
            </a:r>
            <a:r>
              <a:rPr lang="en-US" sz="3600" b="1" dirty="0" err="1"/>
              <a:t>Jaringan</a:t>
            </a:r>
            <a:endParaRPr lang="en-US" sz="3600" b="1" dirty="0"/>
          </a:p>
        </p:txBody>
      </p:sp>
      <p:sp>
        <p:nvSpPr>
          <p:cNvPr id="2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asil gambar untuk logo elnusa"/>
          <p:cNvSpPr>
            <a:spLocks noChangeAspect="1" noChangeArrowheads="1"/>
          </p:cNvSpPr>
          <p:nvPr/>
        </p:nvSpPr>
        <p:spPr bwMode="auto">
          <a:xfrm>
            <a:off x="307975" y="-4111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asil gambar untuk logo elnusa"/>
          <p:cNvSpPr>
            <a:spLocks noChangeAspect="1" noChangeArrowheads="1"/>
          </p:cNvSpPr>
          <p:nvPr/>
        </p:nvSpPr>
        <p:spPr bwMode="auto">
          <a:xfrm>
            <a:off x="460375" y="-2587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/>
              <a:t>3. </a:t>
            </a:r>
            <a:r>
              <a:rPr lang="en-US" sz="1800" b="1" dirty="0"/>
              <a:t>HUB </a:t>
            </a:r>
            <a:r>
              <a:rPr lang="en-US" sz="1800" b="1" dirty="0" err="1"/>
              <a:t>dan</a:t>
            </a:r>
            <a:r>
              <a:rPr lang="en-US" sz="1800" b="1" dirty="0"/>
              <a:t> Switch</a:t>
            </a:r>
          </a:p>
          <a:p>
            <a:pPr>
              <a:buFontTx/>
              <a:buNone/>
            </a:pPr>
            <a:endParaRPr lang="en-US" sz="1800" dirty="0"/>
          </a:p>
        </p:txBody>
      </p:sp>
      <p:pic>
        <p:nvPicPr>
          <p:cNvPr id="1229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204864"/>
            <a:ext cx="38354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204864"/>
            <a:ext cx="365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36535"/>
              </p:ext>
            </p:extLst>
          </p:nvPr>
        </p:nvGraphicFramePr>
        <p:xfrm>
          <a:off x="839416" y="3824561"/>
          <a:ext cx="8127999" cy="2844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Metode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Bekerja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metode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broadcast,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sehingga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semua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port yang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ada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dikirim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sinyalnya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Bekerja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metode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tabel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MAC Address,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sehingga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sinyal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hanya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dikirim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pada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port yang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dituju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saja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 </a:t>
                      </a:r>
                      <a:endParaRPr lang="en-US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Kecepatan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Kurang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Baik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Domain Collision</a:t>
                      </a:r>
                      <a:endParaRPr lang="en-US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Sering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terjadi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Jarang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/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hampir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pernah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terjadi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15680" y="3392513"/>
            <a:ext cx="305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tantia"/>
                <a:cs typeface="Constantia"/>
              </a:rPr>
              <a:t>Perbedaan</a:t>
            </a:r>
            <a:r>
              <a:rPr lang="en-US" dirty="0">
                <a:latin typeface="Constantia"/>
                <a:cs typeface="Constantia"/>
              </a:rPr>
              <a:t> HUB </a:t>
            </a:r>
            <a:r>
              <a:rPr lang="en-US" dirty="0" err="1">
                <a:latin typeface="Constantia"/>
                <a:cs typeface="Constantia"/>
              </a:rPr>
              <a:t>dan</a:t>
            </a:r>
            <a:r>
              <a:rPr lang="en-US" dirty="0">
                <a:latin typeface="Constantia"/>
                <a:cs typeface="Constantia"/>
              </a:rPr>
              <a:t> Switch</a:t>
            </a:r>
          </a:p>
        </p:txBody>
      </p:sp>
      <p:pic>
        <p:nvPicPr>
          <p:cNvPr id="14" name="Picture 13" descr="hub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1700808"/>
            <a:ext cx="2143787" cy="1607840"/>
          </a:xfrm>
          <a:prstGeom prst="rect">
            <a:avLst/>
          </a:prstGeom>
        </p:spPr>
      </p:pic>
      <p:pic>
        <p:nvPicPr>
          <p:cNvPr id="15" name="Picture 14" descr="switch1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293096"/>
            <a:ext cx="2376264" cy="17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4. Repeaters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5. Bridges / </a:t>
            </a:r>
            <a:r>
              <a:rPr lang="en-US" sz="1800" b="1" dirty="0" err="1"/>
              <a:t>Jembatan</a:t>
            </a:r>
            <a:endParaRPr lang="en-US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556792"/>
            <a:ext cx="2718043" cy="1952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916832"/>
            <a:ext cx="50546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032" y="4195340"/>
            <a:ext cx="5211192" cy="23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6. Routers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pic>
        <p:nvPicPr>
          <p:cNvPr id="4" name="Picture 3" descr="router-lan12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772816"/>
            <a:ext cx="4644008" cy="3483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764704"/>
            <a:ext cx="2880320" cy="288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2852936"/>
            <a:ext cx="2157140" cy="13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Topologi</a:t>
            </a:r>
            <a:r>
              <a:rPr lang="en-US" sz="1800" b="1" dirty="0"/>
              <a:t> BUS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58388"/>
              </p:ext>
            </p:extLst>
          </p:nvPr>
        </p:nvGraphicFramePr>
        <p:xfrm>
          <a:off x="4799856" y="2420888"/>
          <a:ext cx="7263904" cy="2108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3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Layout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sederhana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dikembangkan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Kepadatan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lalu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lintas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Bila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salah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satu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client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rusak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maka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bisa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berfungsi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Diperlukan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repeater 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untuk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jauh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bus_topolog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5" y="2132856"/>
            <a:ext cx="3806075" cy="34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4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2</a:t>
            </a:r>
            <a:r>
              <a:rPr lang="en-US" sz="1800" b="1" dirty="0"/>
              <a:t>. </a:t>
            </a:r>
            <a:r>
              <a:rPr lang="en-US" sz="1800" b="1" dirty="0" err="1"/>
              <a:t>Topologi</a:t>
            </a:r>
            <a:r>
              <a:rPr lang="en-US" sz="1800" b="1" dirty="0"/>
              <a:t> </a:t>
            </a:r>
            <a:r>
              <a:rPr lang="en-US" sz="1800" dirty="0"/>
              <a:t>Ring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54747"/>
              </p:ext>
            </p:extLst>
          </p:nvPr>
        </p:nvGraphicFramePr>
        <p:xfrm>
          <a:off x="5735960" y="2996952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Peka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Pengembangan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lebih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kaku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 descr="RING_TOPOLOG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132856"/>
            <a:ext cx="3528392" cy="3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3</a:t>
            </a:r>
            <a:r>
              <a:rPr lang="en-US" sz="1800" b="1" dirty="0"/>
              <a:t>. </a:t>
            </a:r>
            <a:r>
              <a:rPr lang="en-US" sz="1800" b="1" dirty="0" err="1"/>
              <a:t>Topologi</a:t>
            </a:r>
            <a:r>
              <a:rPr lang="en-US" sz="1800" b="1" dirty="0"/>
              <a:t> </a:t>
            </a:r>
            <a:r>
              <a:rPr lang="en-US" sz="1800" dirty="0"/>
              <a:t>Star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9065"/>
              </p:ext>
            </p:extLst>
          </p:nvPr>
        </p:nvGraphicFramePr>
        <p:xfrm>
          <a:off x="6023992" y="2276872"/>
          <a:ext cx="5967760" cy="322242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Paling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fleksibel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Pemasangan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perubahan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stasiun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mengganggu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bagian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lain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kerusakan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pengelolaan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penanganan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khusus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(hub/switch)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jadi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elemen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kritis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STAR 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276872"/>
            <a:ext cx="3816424" cy="34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8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4</a:t>
            </a:r>
            <a:r>
              <a:rPr lang="en-US" sz="1800" b="1" dirty="0"/>
              <a:t>. Mesh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pic>
        <p:nvPicPr>
          <p:cNvPr id="2" name="Picture 1" descr="Full_Mes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1" y="2060848"/>
            <a:ext cx="2376263" cy="2160240"/>
          </a:xfrm>
          <a:prstGeom prst="rect">
            <a:avLst/>
          </a:prstGeom>
        </p:spPr>
      </p:pic>
      <p:pic>
        <p:nvPicPr>
          <p:cNvPr id="5" name="Picture 4" descr="sourc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293096"/>
            <a:ext cx="2448272" cy="222570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05749"/>
              </p:ext>
            </p:extLst>
          </p:nvPr>
        </p:nvGraphicFramePr>
        <p:xfrm>
          <a:off x="5087888" y="3284984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Tingkat </a:t>
                      </a:r>
                      <a:r>
                        <a:rPr lang="en-US" i="1" dirty="0" err="1">
                          <a:latin typeface="Garamond"/>
                          <a:cs typeface="Garamond"/>
                        </a:rPr>
                        <a:t>redudancy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tinggi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Manajemennya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komplek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91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4</a:t>
            </a:r>
            <a:r>
              <a:rPr lang="en-US" sz="1800" b="1" dirty="0"/>
              <a:t>. Hybrid</a:t>
            </a:r>
          </a:p>
        </p:txBody>
      </p:sp>
      <p:pic>
        <p:nvPicPr>
          <p:cNvPr id="6" name="Picture 5" descr="HYBRID_TOP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20887"/>
            <a:ext cx="3528392" cy="32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D0E7-E358-4FB9-8FD1-5B4BA5BD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IDENTIFIKASI KEBUTUHAN</a:t>
            </a:r>
            <a:endParaRPr lang="id-ID" sz="2800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EFE0-EE9C-455C-872E-760030BE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Jenis</a:t>
            </a:r>
            <a:r>
              <a:rPr lang="en-US" b="0" dirty="0"/>
              <a:t> </a:t>
            </a:r>
            <a:r>
              <a:rPr lang="en-US" b="0" dirty="0" err="1"/>
              <a:t>layanan</a:t>
            </a:r>
            <a:r>
              <a:rPr lang="en-US" b="0" dirty="0"/>
              <a:t> yang </a:t>
            </a:r>
            <a:r>
              <a:rPr lang="en-US" b="0" dirty="0" err="1"/>
              <a:t>diberikan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Skalabilitas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Ekspandibilitas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Kondisi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Gedung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/>
              <a:t>Media </a:t>
            </a:r>
            <a:r>
              <a:rPr lang="en-US" b="0" dirty="0" err="1"/>
              <a:t>transmisi</a:t>
            </a:r>
            <a:r>
              <a:rPr lang="en-US" b="0" dirty="0"/>
              <a:t> yang </a:t>
            </a:r>
            <a:r>
              <a:rPr lang="en-US" b="0" dirty="0" err="1"/>
              <a:t>digunakan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Bandwith</a:t>
            </a:r>
            <a:r>
              <a:rPr lang="en-US" b="0" dirty="0"/>
              <a:t> yang </a:t>
            </a:r>
            <a:r>
              <a:rPr lang="en-US" b="0" dirty="0" err="1"/>
              <a:t>disediakan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Topologi</a:t>
            </a:r>
            <a:r>
              <a:rPr lang="en-US" b="0" dirty="0"/>
              <a:t> yang </a:t>
            </a:r>
            <a:r>
              <a:rPr lang="en-US" b="0" dirty="0" err="1"/>
              <a:t>digunakan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Pemilihan</a:t>
            </a:r>
            <a:r>
              <a:rPr lang="en-US" b="0" dirty="0"/>
              <a:t> hardware (server, </a:t>
            </a:r>
            <a:r>
              <a:rPr lang="en-US" b="0" dirty="0" err="1"/>
              <a:t>perangkat</a:t>
            </a:r>
            <a:r>
              <a:rPr lang="en-US" b="0" dirty="0"/>
              <a:t> </a:t>
            </a:r>
            <a:r>
              <a:rPr lang="en-US" b="0" dirty="0" err="1"/>
              <a:t>jaringan</a:t>
            </a:r>
            <a:r>
              <a:rPr lang="en-US" b="0" dirty="0"/>
              <a:t>)</a:t>
            </a:r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Pemilihan</a:t>
            </a:r>
            <a:r>
              <a:rPr lang="en-US" b="0" dirty="0"/>
              <a:t> software</a:t>
            </a:r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Manajemen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monitoring system</a:t>
            </a:r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Keamanan</a:t>
            </a:r>
            <a:r>
              <a:rPr lang="en-US" b="0" dirty="0"/>
              <a:t> </a:t>
            </a:r>
            <a:r>
              <a:rPr lang="en-US" b="0" dirty="0" err="1"/>
              <a:t>sistem</a:t>
            </a:r>
            <a:endParaRPr lang="id-ID" b="0" dirty="0"/>
          </a:p>
        </p:txBody>
      </p:sp>
    </p:spTree>
    <p:extLst>
      <p:ext uri="{BB962C8B-B14F-4D97-AF65-F5344CB8AC3E}">
        <p14:creationId xmlns:p14="http://schemas.microsoft.com/office/powerpoint/2010/main" val="159822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E1B4-996B-4D41-A8AB-7074D1A5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CONTOH DENAH RUANGAN</a:t>
            </a:r>
            <a:endParaRPr lang="id-ID" sz="2800" dirty="0">
              <a:latin typeface="Calibri"/>
              <a:cs typeface="Calibri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A9F54FD-D1A8-4480-ABEA-8DD2E04A2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55" t="9857" r="20830" b="14324"/>
          <a:stretch/>
        </p:blipFill>
        <p:spPr>
          <a:xfrm>
            <a:off x="2351584" y="1340768"/>
            <a:ext cx="7488832" cy="54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9000" t="-7000" r="-39000" b="-14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54417" y="767333"/>
            <a:ext cx="5699051" cy="1298000"/>
          </a:xfrm>
          <a:prstGeom prst="rect">
            <a:avLst/>
          </a:prstGeom>
        </p:spPr>
        <p:txBody>
          <a:bodyPr wrap="square" lIns="121900" tIns="121900" rIns="121900" bIns="121900" anchor="b" anchorCtr="0">
            <a:noAutofit/>
          </a:bodyPr>
          <a:lstStyle/>
          <a:p>
            <a:r>
              <a:rPr lang="en" b="1" dirty="0">
                <a:solidFill>
                  <a:srgbClr val="002060"/>
                </a:solidFill>
              </a:rPr>
              <a:t>Andre Dwi Herdhiyanto, </a:t>
            </a:r>
            <a:r>
              <a:rPr lang="en-ID" b="1" dirty="0">
                <a:solidFill>
                  <a:srgbClr val="002060"/>
                </a:solidFill>
              </a:rPr>
              <a:t>S.T.</a:t>
            </a:r>
            <a:endParaRPr lang="en" b="1" dirty="0">
              <a:solidFill>
                <a:srgbClr val="002060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89943" y="2292973"/>
            <a:ext cx="5963525" cy="1136027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None/>
            </a:pPr>
            <a:r>
              <a:rPr lang="en-US" sz="1867" dirty="0">
                <a:solidFill>
                  <a:schemeClr val="tx1"/>
                </a:solidFill>
              </a:rPr>
              <a:t>Bachelor Degree Computer Engineering ITS Surabaya</a:t>
            </a:r>
          </a:p>
          <a:p>
            <a:pPr>
              <a:buNone/>
            </a:pPr>
            <a:r>
              <a:rPr lang="en-US" sz="1867" dirty="0">
                <a:solidFill>
                  <a:schemeClr val="tx1"/>
                </a:solidFill>
              </a:rPr>
              <a:t>Instructor of BPPTIK of Ministry of Communication and Information Technology of the Republic of Indonesia</a:t>
            </a:r>
          </a:p>
        </p:txBody>
      </p:sp>
      <p:sp>
        <p:nvSpPr>
          <p:cNvPr id="5" name="Shape 129">
            <a:extLst>
              <a:ext uri="{FF2B5EF4-FFF2-40B4-BE49-F238E27FC236}">
                <a16:creationId xmlns:a16="http://schemas.microsoft.com/office/drawing/2014/main" id="{41C56886-86A6-47F8-90B8-4F2E2F8FF0D2}"/>
              </a:ext>
            </a:extLst>
          </p:cNvPr>
          <p:cNvSpPr txBox="1">
            <a:spLocks/>
          </p:cNvSpPr>
          <p:nvPr/>
        </p:nvSpPr>
        <p:spPr>
          <a:xfrm>
            <a:off x="441569" y="2002767"/>
            <a:ext cx="5170260" cy="35277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3A81BA">
                    <a:lumMod val="75000"/>
                  </a:srgbClr>
                </a:solidFill>
                <a:effectLst/>
                <a:uLnTx/>
                <a:uFillTx/>
                <a:latin typeface="Nunito Sans"/>
                <a:sym typeface="Nunito Sans"/>
              </a:rPr>
              <a:t>199605092019021002</a:t>
            </a:r>
          </a:p>
        </p:txBody>
      </p:sp>
    </p:spTree>
    <p:extLst>
      <p:ext uri="{BB962C8B-B14F-4D97-AF65-F5344CB8AC3E}">
        <p14:creationId xmlns:p14="http://schemas.microsoft.com/office/powerpoint/2010/main" val="2963530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1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4B3-1A48-44E9-92A3-7ADC8654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CONTOH STUDI KASUS</a:t>
            </a:r>
            <a:endParaRPr lang="id-ID" sz="2800" dirty="0">
              <a:latin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7A5EF9-A22C-4304-AE84-0C2909658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911046"/>
              </p:ext>
            </p:extLst>
          </p:nvPr>
        </p:nvGraphicFramePr>
        <p:xfrm>
          <a:off x="766440" y="1858962"/>
          <a:ext cx="11090200" cy="481039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99715">
                  <a:extLst>
                    <a:ext uri="{9D8B030D-6E8A-4147-A177-3AD203B41FA5}">
                      <a16:colId xmlns:a16="http://schemas.microsoft.com/office/drawing/2014/main" val="2820732677"/>
                    </a:ext>
                  </a:extLst>
                </a:gridCol>
                <a:gridCol w="7690485">
                  <a:extLst>
                    <a:ext uri="{9D8B030D-6E8A-4147-A177-3AD203B41FA5}">
                      <a16:colId xmlns:a16="http://schemas.microsoft.com/office/drawing/2014/main" val="122856244"/>
                    </a:ext>
                  </a:extLst>
                </a:gridCol>
              </a:tblGrid>
              <a:tr h="240635"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Garamond"/>
                          <a:cs typeface="Garamond"/>
                        </a:rPr>
                        <a:t>Jenis Identifikasi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Garamond"/>
                          <a:cs typeface="Garamond"/>
                        </a:rPr>
                        <a:t>Hasil</a:t>
                      </a:r>
                      <a:r>
                        <a:rPr lang="en-US" sz="16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dirty="0" err="1">
                          <a:latin typeface="Garamond"/>
                          <a:cs typeface="Garamond"/>
                        </a:rPr>
                        <a:t>Identifikasi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567446"/>
                  </a:ext>
                </a:extLst>
              </a:tr>
              <a:tr h="40907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Jenis layanan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cs typeface="Garamond"/>
                        </a:rPr>
                        <a:t>Internet, intranet, wireless, web,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53365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Skalabilitas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Kecil, jumlah staf &lt; 50 orang</a:t>
                      </a:r>
                    </a:p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Jumlah workstation &lt; 40, wireless &lt; 40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7480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Ekspandibilitas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Garamond"/>
                          <a:cs typeface="Garamond"/>
                        </a:rPr>
                        <a:t>Ya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(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penambahan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pengguna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ruang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gedung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3-5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tahun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kedepan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)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268227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Lokasi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Satu lokasi, dalam 1 gedung, 2 lantai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783243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Media Transmisi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Kabel dan wireless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86174"/>
                  </a:ext>
                </a:extLst>
              </a:tr>
              <a:tr h="344203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Besar bandwith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cs typeface="Garamond"/>
                        </a:rPr>
                        <a:t>Internet &gt;= 10Mbps 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48689"/>
                  </a:ext>
                </a:extLst>
              </a:tr>
              <a:tr h="40907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Ketersediaan perangkat keras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cs typeface="Garamond"/>
                        </a:rPr>
                        <a:t>Workstation, notebook,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smartphone</a:t>
                      </a:r>
                      <a:endParaRPr lang="id-ID" sz="1600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524621"/>
                  </a:ext>
                </a:extLst>
              </a:tr>
              <a:tr h="40907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Manajemen dan monitoring sistem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Belum ada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08806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Keamanan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Belum ada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41119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Alokasi biaya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Cukup tersedia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55220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SDM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Garamond"/>
                          <a:cs typeface="Garamond"/>
                        </a:rPr>
                        <a:t>Operator</a:t>
                      </a:r>
                      <a:r>
                        <a:rPr lang="id-ID" sz="1600" baseline="0" dirty="0">
                          <a:latin typeface="Garamond"/>
                          <a:cs typeface="Garamond"/>
                        </a:rPr>
                        <a:t> TI (2 orang), </a:t>
                      </a:r>
                      <a:r>
                        <a:rPr lang="id-ID" sz="1600" dirty="0">
                          <a:latin typeface="Garamond"/>
                          <a:cs typeface="Garamond"/>
                        </a:rPr>
                        <a:t>Teknisi</a:t>
                      </a:r>
                      <a:r>
                        <a:rPr lang="id-ID" sz="1600" baseline="0" dirty="0">
                          <a:latin typeface="Garamond"/>
                          <a:cs typeface="Garamond"/>
                        </a:rPr>
                        <a:t> TI (1 orang)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0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7266A5-8192-4BB4-8167-F1D62864C071}"/>
              </a:ext>
            </a:extLst>
          </p:cNvPr>
          <p:cNvSpPr txBox="1"/>
          <p:nvPr/>
        </p:nvSpPr>
        <p:spPr>
          <a:xfrm>
            <a:off x="696115" y="1403484"/>
            <a:ext cx="63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Garamond"/>
                <a:cs typeface="Garamond"/>
              </a:rPr>
              <a:t>Perancangan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dirty="0" err="1">
                <a:latin typeface="Garamond"/>
                <a:cs typeface="Garamond"/>
              </a:rPr>
              <a:t>Jaringan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dirty="0" err="1">
                <a:latin typeface="Garamond"/>
                <a:cs typeface="Garamond"/>
              </a:rPr>
              <a:t>Komputer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i="1" dirty="0">
                <a:latin typeface="Garamond"/>
                <a:cs typeface="Garamond"/>
              </a:rPr>
              <a:t>Small Office Home Office</a:t>
            </a:r>
            <a:r>
              <a:rPr lang="en-US" b="1" dirty="0">
                <a:latin typeface="Garamond"/>
                <a:cs typeface="Garamond"/>
              </a:rPr>
              <a:t> (SOHO)</a:t>
            </a:r>
            <a:endParaRPr lang="id-ID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43012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F77F-8E7C-4B6B-B1D7-B57F73CD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ANALISIS KEBUTUHAN BANDWITH</a:t>
            </a:r>
            <a:endParaRPr lang="id-ID" sz="2800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2B38-FA30-4C62-863B-43C98D6E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sz="2400" dirty="0" err="1"/>
              <a:t>Bandwith</a:t>
            </a:r>
            <a:r>
              <a:rPr lang="en-US" sz="2400" dirty="0"/>
              <a:t> : </a:t>
            </a:r>
            <a:r>
              <a:rPr lang="en-US" sz="2400" dirty="0" err="1"/>
              <a:t>kapasitas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jalur</a:t>
            </a:r>
            <a:r>
              <a:rPr lang="en-US" sz="2400" dirty="0"/>
              <a:t> </a:t>
            </a:r>
            <a:r>
              <a:rPr lang="en-US" sz="2400" dirty="0" err="1"/>
              <a:t>komunikasi</a:t>
            </a: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/>
              <a:t>Throughput: </a:t>
            </a:r>
            <a:r>
              <a:rPr lang="en-US" sz="2400" dirty="0" err="1"/>
              <a:t>bandwith</a:t>
            </a:r>
            <a:r>
              <a:rPr lang="en-US" sz="2400" dirty="0"/>
              <a:t> </a:t>
            </a: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: </a:t>
            </a:r>
            <a:r>
              <a:rPr lang="en-US" sz="2400" dirty="0" err="1"/>
              <a:t>akses</a:t>
            </a:r>
            <a:r>
              <a:rPr lang="en-US" sz="2400" dirty="0"/>
              <a:t> database, internet, email</a:t>
            </a:r>
          </a:p>
          <a:p>
            <a:pPr>
              <a:buFont typeface="Wingdings" charset="2"/>
              <a:buChar char="ü"/>
            </a:pPr>
            <a:r>
              <a:rPr lang="en-US" sz="2400" dirty="0" err="1"/>
              <a:t>Analisa</a:t>
            </a:r>
            <a:r>
              <a:rPr lang="en-US" sz="2400" dirty="0"/>
              <a:t>:</a:t>
            </a:r>
          </a:p>
          <a:p>
            <a:pPr lvl="1">
              <a:buFont typeface="Wingdings" charset="2"/>
              <a:buChar char="Ø"/>
            </a:pPr>
            <a:r>
              <a:rPr lang="en-US" sz="2000" dirty="0" err="1"/>
              <a:t>Jumlah</a:t>
            </a:r>
            <a:r>
              <a:rPr lang="en-US" sz="2000" dirty="0"/>
              <a:t> user,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endParaRPr lang="en-US" sz="2000" dirty="0"/>
          </a:p>
          <a:p>
            <a:pPr lvl="1">
              <a:buFont typeface="Wingdings" charset="2"/>
              <a:buChar char="Ø"/>
            </a:pPr>
            <a:r>
              <a:rPr lang="en-US" sz="2000" dirty="0" err="1"/>
              <a:t>Layanan</a:t>
            </a:r>
            <a:r>
              <a:rPr lang="en-US" sz="2000" dirty="0"/>
              <a:t> internet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menentukan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bandwith</a:t>
            </a:r>
            <a:r>
              <a:rPr lang="en-US" sz="2000" dirty="0">
                <a:sym typeface="Wingdings" panose="05000000000000000000" pitchFamily="2" charset="2"/>
              </a:rPr>
              <a:t> per user</a:t>
            </a:r>
          </a:p>
          <a:p>
            <a:pPr lvl="1">
              <a:buFont typeface="Wingdings" charset="2"/>
              <a:buChar char="Ø"/>
            </a:pPr>
            <a:r>
              <a:rPr lang="en-US" sz="2000" dirty="0" err="1">
                <a:sym typeface="Wingdings" panose="05000000000000000000" pitchFamily="2" charset="2"/>
              </a:rPr>
              <a:t>Misalkan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terdapat</a:t>
            </a:r>
            <a:r>
              <a:rPr lang="en-US" sz="2000" dirty="0">
                <a:sym typeface="Wingdings" panose="05000000000000000000" pitchFamily="2" charset="2"/>
              </a:rPr>
              <a:t> 40 </a:t>
            </a:r>
            <a:r>
              <a:rPr lang="en-US" sz="2000" i="1" dirty="0">
                <a:sym typeface="Wingdings" panose="05000000000000000000" pitchFamily="2" charset="2"/>
              </a:rPr>
              <a:t>concurrent user </a:t>
            </a:r>
            <a:r>
              <a:rPr lang="en-US" sz="2000" dirty="0" err="1">
                <a:sym typeface="Wingdings" panose="05000000000000000000" pitchFamily="2" charset="2"/>
              </a:rPr>
              <a:t>dengan</a:t>
            </a:r>
            <a:r>
              <a:rPr lang="en-US" sz="2000" dirty="0">
                <a:sym typeface="Wingdings" panose="05000000000000000000" pitchFamily="2" charset="2"/>
              </a:rPr>
              <a:t> rata-rata </a:t>
            </a:r>
            <a:r>
              <a:rPr lang="en-US" sz="2000" dirty="0" err="1">
                <a:sym typeface="Wingdings" panose="05000000000000000000" pitchFamily="2" charset="2"/>
              </a:rPr>
              <a:t>penggunaan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bandwith</a:t>
            </a:r>
            <a:r>
              <a:rPr lang="en-US" sz="2000" dirty="0">
                <a:sym typeface="Wingdings" panose="05000000000000000000" pitchFamily="2" charset="2"/>
              </a:rPr>
              <a:t> per user 256 Kbps, </a:t>
            </a:r>
            <a:r>
              <a:rPr lang="en-US" sz="2000" dirty="0" err="1">
                <a:sym typeface="Wingdings" panose="05000000000000000000" pitchFamily="2" charset="2"/>
              </a:rPr>
              <a:t>maka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kebutuhan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bandwith</a:t>
            </a:r>
            <a:r>
              <a:rPr lang="en-US" sz="2000" dirty="0">
                <a:sym typeface="Wingdings" panose="05000000000000000000" pitchFamily="2" charset="2"/>
              </a:rPr>
              <a:t> = 40 x 256 Kbps = 10240 Kbps = 10 Mbps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920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816-191E-4FD2-806B-F705E124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ANALISIS KEBUTUHAN BANDWITH</a:t>
            </a:r>
            <a:endParaRPr lang="id-ID" sz="28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412776"/>
            <a:ext cx="9001000" cy="52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BC1F-9FC1-4358-9173-B7ABE6CD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CONTOH TOPOLOGI JARINGAN</a:t>
            </a:r>
            <a:endParaRPr lang="id-ID" sz="2800" dirty="0">
              <a:latin typeface="Calibri"/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B2DCB-6D9B-47E3-BEA9-2AB4628E7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26" t="30398" r="27495" b="18365"/>
          <a:stretch/>
        </p:blipFill>
        <p:spPr>
          <a:xfrm>
            <a:off x="1651000" y="1412776"/>
            <a:ext cx="9092786" cy="5209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E04F7-4D9E-4123-AE87-BD5D8B26D404}"/>
              </a:ext>
            </a:extLst>
          </p:cNvPr>
          <p:cNvSpPr txBox="1"/>
          <p:nvPr/>
        </p:nvSpPr>
        <p:spPr>
          <a:xfrm>
            <a:off x="3719736" y="4797152"/>
            <a:ext cx="12241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Lantai 1</a:t>
            </a:r>
            <a:endParaRPr lang="id-ID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6D323-866D-418E-BFF1-CBD9DADFAA67}"/>
              </a:ext>
            </a:extLst>
          </p:cNvPr>
          <p:cNvSpPr txBox="1"/>
          <p:nvPr/>
        </p:nvSpPr>
        <p:spPr>
          <a:xfrm>
            <a:off x="7680176" y="4797152"/>
            <a:ext cx="12241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Lantai 2</a:t>
            </a:r>
            <a:endParaRPr lang="id-ID" b="1"/>
          </a:p>
        </p:txBody>
      </p:sp>
    </p:spTree>
    <p:extLst>
      <p:ext uri="{BB962C8B-B14F-4D97-AF65-F5344CB8AC3E}">
        <p14:creationId xmlns:p14="http://schemas.microsoft.com/office/powerpoint/2010/main" val="167467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C816-191E-4FD2-806B-F705E124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CONTOH ANALISA KEBUTUHAN PERANGKAT</a:t>
            </a:r>
            <a:endParaRPr lang="id-ID" sz="2800" dirty="0">
              <a:latin typeface="Calibri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8C907B-E1BF-4CA5-8311-02C654E57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670037"/>
              </p:ext>
            </p:extLst>
          </p:nvPr>
        </p:nvGraphicFramePr>
        <p:xfrm>
          <a:off x="884334" y="1589505"/>
          <a:ext cx="10972306" cy="4130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38366">
                  <a:extLst>
                    <a:ext uri="{9D8B030D-6E8A-4147-A177-3AD203B41FA5}">
                      <a16:colId xmlns:a16="http://schemas.microsoft.com/office/drawing/2014/main" val="3623404649"/>
                    </a:ext>
                  </a:extLst>
                </a:gridCol>
                <a:gridCol w="2220759">
                  <a:extLst>
                    <a:ext uri="{9D8B030D-6E8A-4147-A177-3AD203B41FA5}">
                      <a16:colId xmlns:a16="http://schemas.microsoft.com/office/drawing/2014/main" val="2482888045"/>
                    </a:ext>
                  </a:extLst>
                </a:gridCol>
                <a:gridCol w="1345257">
                  <a:extLst>
                    <a:ext uri="{9D8B030D-6E8A-4147-A177-3AD203B41FA5}">
                      <a16:colId xmlns:a16="http://schemas.microsoft.com/office/drawing/2014/main" val="2299086737"/>
                    </a:ext>
                  </a:extLst>
                </a:gridCol>
                <a:gridCol w="2704287">
                  <a:extLst>
                    <a:ext uri="{9D8B030D-6E8A-4147-A177-3AD203B41FA5}">
                      <a16:colId xmlns:a16="http://schemas.microsoft.com/office/drawing/2014/main" val="2303144284"/>
                    </a:ext>
                  </a:extLst>
                </a:gridCol>
                <a:gridCol w="4163637">
                  <a:extLst>
                    <a:ext uri="{9D8B030D-6E8A-4147-A177-3AD203B41FA5}">
                      <a16:colId xmlns:a16="http://schemas.microsoft.com/office/drawing/2014/main" val="245908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No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Perangkat Keras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Volume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Spesifikasi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Keterangan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val="391510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1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Koneksi ke ISP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/>
                          <a:cs typeface="Garamond"/>
                        </a:rPr>
                        <a:t>1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koneksi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/>
                          <a:cs typeface="Garamond"/>
                        </a:rPr>
                        <a:t>Kecepatan&gt;= 10 Mbps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Paket Indihome, First Media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val="384545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2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Router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1 bh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Setup DHCP, NAT, Firewall</a:t>
                      </a:r>
                    </a:p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Bergantung pada jumlah user, kapasitas bandwith, fitur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val="384208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3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Server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Garamond"/>
                          <a:cs typeface="Garamond"/>
                        </a:rPr>
                        <a:t>1 bh</a:t>
                      </a: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Database server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val="55301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aramond"/>
                          <a:cs typeface="Garamond"/>
                        </a:rPr>
                        <a:t>4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Switch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2 bh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Setiap lantai dipasang 1 switch dengan jumlah port yang disesuaikan dengan jumlah user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val="388584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5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Access Point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2 bh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/>
                          <a:cs typeface="Garamond"/>
                        </a:rPr>
                        <a:t>Access point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digunakan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oleh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user yang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mengakses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secara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wireless,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sesuaikan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speed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fitur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perangkat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kebutuhan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val="3608286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23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83C2-A14A-40F8-A242-2378605C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CONTOH RENCANA ANGGARAN BIAYA (RAB)</a:t>
            </a:r>
            <a:endParaRPr lang="id-ID" sz="2800" dirty="0">
              <a:latin typeface="Calibri"/>
              <a:cs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A4FE72B-35C9-4AED-96ED-CA1869F369E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333311"/>
              </p:ext>
            </p:extLst>
          </p:nvPr>
        </p:nvGraphicFramePr>
        <p:xfrm>
          <a:off x="2783632" y="1463587"/>
          <a:ext cx="6984776" cy="5205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Worksheet" r:id="rId3" imgW="4562541" imgH="3400353" progId="Excel.Sheet.12">
                  <p:embed/>
                </p:oleObj>
              </mc:Choice>
              <mc:Fallback>
                <p:oleObj name="Worksheet" r:id="rId3" imgW="4562541" imgH="34003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3632" y="1463587"/>
                        <a:ext cx="6984776" cy="5205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018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A135-388E-46E6-B53B-4F0043E3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PROYEKSI PENGEMBANGAN JARINGAN</a:t>
            </a:r>
            <a:endParaRPr lang="id-ID" sz="2800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2D55-9D07-4D24-BF69-047821D8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endParaRPr lang="en-US" sz="2200" dirty="0"/>
          </a:p>
          <a:p>
            <a:pPr>
              <a:buFont typeface="Wingdings" charset="2"/>
              <a:buChar char="ü"/>
            </a:pP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layanan</a:t>
            </a:r>
            <a:endParaRPr lang="en-US" sz="2200" dirty="0"/>
          </a:p>
          <a:p>
            <a:pPr>
              <a:buFont typeface="Wingdings" charset="2"/>
              <a:buChar char="ü"/>
            </a:pP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lokasi</a:t>
            </a:r>
            <a:r>
              <a:rPr lang="en-US" sz="2200" dirty="0"/>
              <a:t>/</a:t>
            </a:r>
            <a:r>
              <a:rPr lang="en-US" sz="2200" dirty="0" err="1"/>
              <a:t>ruang</a:t>
            </a:r>
            <a:endParaRPr lang="id-ID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DD0D3-1F7B-4E0A-B3F1-87DCD95FE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6" t="13232" r="28146" b="12182"/>
          <a:stretch/>
        </p:blipFill>
        <p:spPr>
          <a:xfrm>
            <a:off x="6350000" y="1371600"/>
            <a:ext cx="561662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90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</a:rPr>
              <a:t>KESIMPULAN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r>
              <a:rPr lang="en-US" sz="2000" b="0" dirty="0"/>
              <a:t> </a:t>
            </a:r>
            <a:r>
              <a:rPr lang="en-US" sz="2000" b="0" dirty="0" err="1"/>
              <a:t>memiliki</a:t>
            </a:r>
            <a:r>
              <a:rPr lang="en-US" sz="2000" b="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yang </a:t>
            </a:r>
            <a:r>
              <a:rPr lang="en-US" sz="2000" dirty="0" err="1"/>
              <a:t>sangat</a:t>
            </a:r>
            <a:r>
              <a:rPr lang="en-US" sz="2000" dirty="0"/>
              <a:t> vita</a:t>
            </a:r>
            <a:r>
              <a:rPr lang="en-US" sz="2000" b="0" dirty="0"/>
              <a:t>l </a:t>
            </a:r>
            <a:r>
              <a:rPr lang="en-US" sz="2000" b="0" dirty="0" err="1"/>
              <a:t>pada</a:t>
            </a:r>
            <a:r>
              <a:rPr lang="en-US" sz="2000" b="0" dirty="0"/>
              <a:t> </a:t>
            </a:r>
            <a:r>
              <a:rPr lang="en-US" sz="2000" b="0" dirty="0" err="1"/>
              <a:t>sebuah</a:t>
            </a:r>
            <a:r>
              <a:rPr lang="en-US" sz="2000" b="0" dirty="0"/>
              <a:t> </a:t>
            </a:r>
            <a:r>
              <a:rPr lang="en-US" sz="2000" b="0" dirty="0" err="1"/>
              <a:t>organisasi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r>
              <a:rPr lang="en-US" sz="2000" b="0" dirty="0"/>
              <a:t> </a:t>
            </a:r>
            <a:r>
              <a:rPr lang="en-US" sz="2000" b="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didesain</a:t>
            </a:r>
            <a:r>
              <a:rPr lang="en-US" sz="2000" dirty="0"/>
              <a:t> dan </a:t>
            </a:r>
            <a:r>
              <a:rPr lang="en-US" sz="2000" dirty="0" err="1"/>
              <a:t>direncanakan</a:t>
            </a:r>
            <a:r>
              <a:rPr lang="en-US" sz="2000" dirty="0"/>
              <a:t> </a:t>
            </a:r>
            <a:r>
              <a:rPr lang="en-US" sz="2000" b="0" dirty="0" err="1"/>
              <a:t>dengan</a:t>
            </a:r>
            <a:r>
              <a:rPr lang="en-US" sz="2000" b="0" dirty="0"/>
              <a:t> </a:t>
            </a:r>
            <a:r>
              <a:rPr lang="en-US" sz="2000" b="0" dirty="0" err="1"/>
              <a:t>benar</a:t>
            </a:r>
            <a:r>
              <a:rPr lang="en-US" sz="2000" b="0" dirty="0"/>
              <a:t> agar </a:t>
            </a:r>
            <a:r>
              <a:rPr lang="en-US" sz="2000" b="0" dirty="0" err="1"/>
              <a:t>tidak</a:t>
            </a:r>
            <a:r>
              <a:rPr lang="en-US" sz="2000" b="0" dirty="0"/>
              <a:t> </a:t>
            </a:r>
            <a:r>
              <a:rPr lang="en-US" sz="2000" b="0" dirty="0" err="1"/>
              <a:t>menjadi</a:t>
            </a:r>
            <a:r>
              <a:rPr lang="en-US" sz="2000" b="0" dirty="0"/>
              <a:t> </a:t>
            </a:r>
            <a:r>
              <a:rPr lang="en-US" sz="2000" b="0" dirty="0" err="1"/>
              <a:t>permasalahan</a:t>
            </a:r>
            <a:r>
              <a:rPr lang="en-US" sz="2000" b="0" dirty="0"/>
              <a:t> </a:t>
            </a:r>
            <a:r>
              <a:rPr lang="en-US" sz="2000" b="0" dirty="0" err="1"/>
              <a:t>baru</a:t>
            </a:r>
            <a:r>
              <a:rPr lang="en-US" sz="2000" b="0" dirty="0"/>
              <a:t> di masa </a:t>
            </a:r>
            <a:r>
              <a:rPr lang="en-US" sz="2000" b="0" dirty="0" err="1"/>
              <a:t>depan</a:t>
            </a:r>
            <a:r>
              <a:rPr lang="en-US" sz="2000" b="0" dirty="0"/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Dibutuhkan</a:t>
            </a:r>
            <a:r>
              <a:rPr lang="en-US" sz="2000" b="0" dirty="0"/>
              <a:t> </a:t>
            </a:r>
            <a:r>
              <a:rPr lang="en-US" sz="2000" dirty="0"/>
              <a:t>audit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b="0" dirty="0" err="1"/>
              <a:t>kebutuhan</a:t>
            </a:r>
            <a:r>
              <a:rPr lang="en-US" sz="2000" b="0" dirty="0"/>
              <a:t> </a:t>
            </a:r>
            <a:r>
              <a:rPr lang="en-US" sz="2000" b="0" dirty="0" err="1"/>
              <a:t>untuk</a:t>
            </a:r>
            <a:r>
              <a:rPr lang="en-US" sz="2000" b="0" dirty="0"/>
              <a:t> </a:t>
            </a:r>
            <a:r>
              <a:rPr lang="en-US" sz="2000" b="0" dirty="0" err="1"/>
              <a:t>merancang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 yang optimal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efisien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/>
              <a:t>Ada </a:t>
            </a:r>
            <a:r>
              <a:rPr lang="en-US" sz="2000" b="0" dirty="0" err="1"/>
              <a:t>banyak</a:t>
            </a:r>
            <a:r>
              <a:rPr lang="en-US" sz="2000" b="0" dirty="0"/>
              <a:t> </a:t>
            </a:r>
            <a:r>
              <a:rPr lang="en-US" sz="2000" b="0" dirty="0" err="1"/>
              <a:t>jenis</a:t>
            </a:r>
            <a:r>
              <a:rPr lang="en-US" sz="2000" b="0" dirty="0"/>
              <a:t> </a:t>
            </a:r>
            <a:r>
              <a:rPr lang="en-US" sz="2000" b="0" dirty="0" err="1"/>
              <a:t>perangkat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, </a:t>
            </a:r>
            <a:r>
              <a:rPr lang="en-US" sz="2000" b="0" dirty="0" err="1"/>
              <a:t>maka</a:t>
            </a:r>
            <a:r>
              <a:rPr lang="en-US" sz="2000" b="0" dirty="0"/>
              <a:t> </a:t>
            </a:r>
            <a:r>
              <a:rPr lang="en-US" sz="2000" dirty="0" err="1"/>
              <a:t>sesuaikan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b="0" dirty="0"/>
              <a:t> yang </a:t>
            </a:r>
            <a:r>
              <a:rPr lang="en-US" sz="2000" b="0" dirty="0" err="1"/>
              <a:t>digunakan</a:t>
            </a:r>
            <a:r>
              <a:rPr lang="en-US" sz="2000" b="0" dirty="0"/>
              <a:t> </a:t>
            </a:r>
            <a:r>
              <a:rPr lang="en-US" sz="2000" b="0" dirty="0" err="1"/>
              <a:t>dengan</a:t>
            </a:r>
            <a:r>
              <a:rPr lang="en-US" sz="2000" b="0" dirty="0"/>
              <a:t> </a:t>
            </a:r>
            <a:r>
              <a:rPr lang="en-US" sz="2000" b="0" dirty="0" err="1"/>
              <a:t>kebutuhan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Pemilihan</a:t>
            </a:r>
            <a:r>
              <a:rPr lang="en-US" sz="2000" b="0" dirty="0"/>
              <a:t> </a:t>
            </a:r>
            <a:r>
              <a:rPr lang="en-US" sz="2000" b="0" dirty="0" err="1"/>
              <a:t>topologi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hendaknya</a:t>
            </a:r>
            <a:r>
              <a:rPr lang="en-US" sz="2000" b="0" dirty="0"/>
              <a:t> </a:t>
            </a:r>
            <a:r>
              <a:rPr lang="en-US" sz="2000" b="0" dirty="0" err="1"/>
              <a:t>memperhatikan</a:t>
            </a:r>
            <a:r>
              <a:rPr lang="en-US" sz="2000" b="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topologi</a:t>
            </a:r>
            <a:r>
              <a:rPr lang="en-US" sz="2000" b="0" dirty="0"/>
              <a:t> </a:t>
            </a:r>
            <a:r>
              <a:rPr lang="en-US" sz="2000" b="0" dirty="0" err="1"/>
              <a:t>itu</a:t>
            </a:r>
            <a:r>
              <a:rPr lang="en-US" sz="2000" b="0" dirty="0"/>
              <a:t> </a:t>
            </a:r>
            <a:r>
              <a:rPr lang="en-US" sz="2000" b="0" dirty="0" err="1"/>
              <a:t>sendiri</a:t>
            </a:r>
            <a:r>
              <a:rPr lang="en-US" sz="2000" b="0" dirty="0"/>
              <a:t>, </a:t>
            </a:r>
            <a:r>
              <a:rPr lang="en-US" sz="2000" b="0" dirty="0" err="1"/>
              <a:t>letak</a:t>
            </a:r>
            <a:r>
              <a:rPr lang="en-US" sz="2000" b="0" dirty="0"/>
              <a:t> </a:t>
            </a:r>
            <a:r>
              <a:rPr lang="en-US" sz="2000" b="0" dirty="0" err="1"/>
              <a:t>gedung</a:t>
            </a:r>
            <a:r>
              <a:rPr lang="en-US" sz="2000" b="0" dirty="0"/>
              <a:t>,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jumlah</a:t>
            </a:r>
            <a:r>
              <a:rPr lang="en-US" sz="2000" b="0" dirty="0"/>
              <a:t> </a:t>
            </a:r>
            <a:r>
              <a:rPr lang="en-US" sz="2000" b="0" dirty="0" err="1"/>
              <a:t>lantai</a:t>
            </a:r>
            <a:r>
              <a:rPr lang="en-US" sz="2000" b="0" dirty="0"/>
              <a:t> </a:t>
            </a:r>
            <a:r>
              <a:rPr lang="en-US" sz="2000" b="0" dirty="0" err="1"/>
              <a:t>pada</a:t>
            </a:r>
            <a:r>
              <a:rPr lang="en-US" sz="2000" b="0" dirty="0"/>
              <a:t> </a:t>
            </a:r>
            <a:r>
              <a:rPr lang="en-US" sz="2000" b="0" dirty="0" err="1"/>
              <a:t>gedung</a:t>
            </a:r>
            <a:r>
              <a:rPr lang="en-US" sz="2000" b="0" dirty="0"/>
              <a:t> </a:t>
            </a:r>
            <a:r>
              <a:rPr lang="en-US" sz="2000" b="0" dirty="0" err="1"/>
              <a:t>tersebut</a:t>
            </a:r>
            <a:r>
              <a:rPr lang="en-US" sz="2000" b="0" dirty="0"/>
              <a:t>. 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tidak</a:t>
            </a:r>
            <a:r>
              <a:rPr lang="en-US" sz="2000" b="0" dirty="0"/>
              <a:t> </a:t>
            </a:r>
            <a:r>
              <a:rPr lang="en-US" sz="2000" b="0" dirty="0" err="1"/>
              <a:t>stagnan</a:t>
            </a:r>
            <a:r>
              <a:rPr lang="en-US" sz="2000" b="0" dirty="0"/>
              <a:t> </a:t>
            </a:r>
            <a:r>
              <a:rPr lang="en-US" sz="2000" b="0" dirty="0" err="1"/>
              <a:t>ataupun</a:t>
            </a:r>
            <a:r>
              <a:rPr lang="en-US" sz="2000" b="0" dirty="0"/>
              <a:t> </a:t>
            </a:r>
            <a:r>
              <a:rPr lang="en-US" sz="2000" b="0" dirty="0" err="1"/>
              <a:t>berkurang</a:t>
            </a:r>
            <a:r>
              <a:rPr lang="en-US" sz="2000" b="0" dirty="0"/>
              <a:t> (</a:t>
            </a:r>
            <a:r>
              <a:rPr lang="en-US" sz="2000" b="0" dirty="0" err="1"/>
              <a:t>mengecil</a:t>
            </a:r>
            <a:r>
              <a:rPr lang="en-US" sz="2000" b="0" dirty="0"/>
              <a:t>), </a:t>
            </a:r>
            <a:r>
              <a:rPr lang="en-US" sz="2000" b="0" dirty="0" err="1"/>
              <a:t>namun</a:t>
            </a:r>
            <a:r>
              <a:rPr lang="en-US" sz="2000" b="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tumbuh</a:t>
            </a:r>
            <a:r>
              <a:rPr lang="en-US" sz="2000" b="0" dirty="0"/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495344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err="1"/>
              <a:t>Topologi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96575" y="1206044"/>
            <a:ext cx="1087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Referensi</a:t>
            </a:r>
            <a:r>
              <a:rPr lang="en-US" sz="3600" dirty="0"/>
              <a:t>: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0236" y="1988840"/>
            <a:ext cx="105687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P. Clark, Martin. 2003, Data Networks, IP and the Internet: Protocols, Design and Operation, England: John Wiley &amp; Sons, L td ISBN: 0-470-84856-1.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Hunt, Craig. 2002, TCP/IP Network Administration, Third Edition, United States of America: O’Reilly Media, Inc. ISBN:  978-0-596-00297-8.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Naomi J. </a:t>
            </a:r>
            <a:r>
              <a:rPr lang="en-US" sz="2400" dirty="0" err="1"/>
              <a:t>Alpern</a:t>
            </a:r>
            <a:r>
              <a:rPr lang="en-US" sz="2400" dirty="0"/>
              <a:t> and Robert J. </a:t>
            </a:r>
            <a:r>
              <a:rPr lang="en-US" sz="2400" dirty="0" err="1"/>
              <a:t>Shimonski</a:t>
            </a:r>
            <a:r>
              <a:rPr lang="en-US" sz="2400" dirty="0"/>
              <a:t>. 2010, Eleventh Hour Network+ Exam N10-004 Study Guide, USA: Elsevier Inc. ISBN: 978-1-59749-428-1.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Doug Lowe. 2018, Networking All-in-One For Dummies®, 7th Edition, New Jersey: John Wiley &amp; Sons, </a:t>
            </a:r>
            <a:r>
              <a:rPr lang="en-US" sz="2400" dirty="0" err="1"/>
              <a:t>Inc</a:t>
            </a:r>
            <a:r>
              <a:rPr lang="en-US" sz="2400" dirty="0"/>
              <a:t>, ISBN 978-1-119-47160-8 (</a:t>
            </a:r>
            <a:r>
              <a:rPr lang="en-US" sz="2400" dirty="0" err="1"/>
              <a:t>pbk</a:t>
            </a:r>
            <a:r>
              <a:rPr lang="en-US" sz="2400" dirty="0"/>
              <a:t>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Craig Hunt. </a:t>
            </a:r>
            <a:r>
              <a:rPr lang="en-US" sz="2400" dirty="0" err="1"/>
              <a:t>Desember</a:t>
            </a:r>
            <a:r>
              <a:rPr lang="en-US" sz="2400" dirty="0"/>
              <a:t> 1997, TCP/IP Network </a:t>
            </a:r>
            <a:r>
              <a:rPr lang="en-US" sz="2400" dirty="0" err="1"/>
              <a:t>Administration,Second</a:t>
            </a:r>
            <a:r>
              <a:rPr lang="en-US" sz="2400" dirty="0"/>
              <a:t> Edition, O'Reilly &amp; Associates, ISBN 1-56592-322-7. </a:t>
            </a:r>
          </a:p>
        </p:txBody>
      </p:sp>
    </p:spTree>
    <p:extLst>
      <p:ext uri="{BB962C8B-B14F-4D97-AF65-F5344CB8AC3E}">
        <p14:creationId xmlns:p14="http://schemas.microsoft.com/office/powerpoint/2010/main" val="370792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US" sz="6000" dirty="0" err="1"/>
              <a:t>Terima</a:t>
            </a:r>
            <a:r>
              <a:rPr lang="en-US" sz="6000" dirty="0"/>
              <a:t> </a:t>
            </a:r>
            <a:r>
              <a:rPr lang="en-US" sz="6000" dirty="0" err="1"/>
              <a:t>Kasih</a:t>
            </a:r>
            <a:endParaRPr lang="id-ID" sz="6000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err="1"/>
              <a:t>Topologi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0197" y="1412776"/>
            <a:ext cx="1108923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Topik</a:t>
            </a:r>
            <a:endParaRPr lang="en-US" dirty="0"/>
          </a:p>
          <a:p>
            <a:pPr lvl="1" algn="just"/>
            <a:r>
              <a:rPr lang="id-ID" b="1" i="1" dirty="0"/>
              <a:t>Materi Pelatihan ini memfasilitasi pembentukan kompetensi dalam merancang </a:t>
            </a:r>
            <a:r>
              <a:rPr lang="en-US" b="1" i="1" dirty="0" err="1"/>
              <a:t>topologi</a:t>
            </a:r>
            <a:r>
              <a:rPr lang="en-US" b="1" i="1" dirty="0"/>
              <a:t> </a:t>
            </a:r>
            <a:r>
              <a:rPr lang="id-ID" b="1" i="1" dirty="0"/>
              <a:t>jaringan komputer sehingga jaringan bekerja dengan baik</a:t>
            </a:r>
            <a:r>
              <a:rPr lang="en-US" b="1" i="1" dirty="0"/>
              <a:t>.</a:t>
            </a:r>
          </a:p>
          <a:p>
            <a:pPr algn="just"/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Pelatihan</a:t>
            </a:r>
            <a:endParaRPr lang="en-US" dirty="0"/>
          </a:p>
          <a:p>
            <a:pPr lvl="1" algn="just"/>
            <a:r>
              <a:rPr lang="en-US" b="1" i="1" dirty="0" err="1"/>
              <a:t>Setelah</a:t>
            </a:r>
            <a:r>
              <a:rPr lang="en-US" b="1" i="1" dirty="0"/>
              <a:t> </a:t>
            </a:r>
            <a:r>
              <a:rPr lang="en-US" b="1" i="1" dirty="0" err="1"/>
              <a:t>mengikuti</a:t>
            </a:r>
            <a:r>
              <a:rPr lang="en-US" b="1" i="1" dirty="0"/>
              <a:t> </a:t>
            </a:r>
            <a:r>
              <a:rPr lang="en-US" b="1" i="1" dirty="0" err="1"/>
              <a:t>pelatihan</a:t>
            </a:r>
            <a:r>
              <a:rPr lang="en-US" b="1" i="1" dirty="0"/>
              <a:t> </a:t>
            </a:r>
            <a:r>
              <a:rPr lang="en-US" b="1" i="1" dirty="0" err="1"/>
              <a:t>ini</a:t>
            </a:r>
            <a:r>
              <a:rPr lang="en-US" b="1" i="1" dirty="0"/>
              <a:t>, </a:t>
            </a:r>
            <a:r>
              <a:rPr lang="id-ID" b="1" i="1" dirty="0"/>
              <a:t>peserta mampu merancang </a:t>
            </a:r>
            <a:r>
              <a:rPr lang="en-US" b="1" i="1" dirty="0" err="1"/>
              <a:t>topologi</a:t>
            </a:r>
            <a:r>
              <a:rPr lang="en-US" b="1" i="1" dirty="0"/>
              <a:t> </a:t>
            </a:r>
            <a:r>
              <a:rPr lang="id-ID" b="1" i="1" dirty="0"/>
              <a:t>jaringan komputer</a:t>
            </a:r>
            <a:r>
              <a:rPr lang="en-US" b="1" i="1" dirty="0"/>
              <a:t> </a:t>
            </a:r>
            <a:r>
              <a:rPr lang="id-ID" b="1" i="1" dirty="0"/>
              <a:t>sehingga jaringan bekerja dengan baik</a:t>
            </a:r>
            <a:r>
              <a:rPr lang="en-US" b="1" i="1" dirty="0"/>
              <a:t>.</a:t>
            </a:r>
          </a:p>
          <a:p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Manfaat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Jenis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Topologi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Perencanaan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Identifikasi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  <a:p>
            <a:pPr marL="804863" indent="-804863"/>
            <a:r>
              <a:rPr lang="en-US" dirty="0" err="1"/>
              <a:t>Tugas</a:t>
            </a:r>
            <a:r>
              <a:rPr lang="en-US" dirty="0"/>
              <a:t> : </a:t>
            </a:r>
            <a:r>
              <a:rPr lang="id-ID" dirty="0"/>
              <a:t>Menentukan kebutuhan pengguna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id-ID" dirty="0"/>
              <a:t> secara keseluruhan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id-ID" dirty="0"/>
              <a:t>Membuat spesifikasi topologi jaringan</a:t>
            </a:r>
            <a:endParaRPr lang="en-US" b="1" i="1" dirty="0"/>
          </a:p>
          <a:p>
            <a:r>
              <a:rPr lang="en-US" dirty="0"/>
              <a:t>Outcome/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Pelatihan</a:t>
            </a:r>
            <a:endParaRPr lang="en-US" dirty="0"/>
          </a:p>
          <a:p>
            <a:pPr lvl="1" algn="just"/>
            <a:r>
              <a:rPr lang="id-ID" sz="1600" dirty="0"/>
              <a:t>Menentukan kebutuhan pengguna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id-ID" sz="1600" dirty="0"/>
              <a:t> secara keseluruhan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id-ID" sz="1600" dirty="0"/>
              <a:t>Membuat spesifikasi topologi jaringan</a:t>
            </a:r>
            <a:r>
              <a:rPr lang="en-US" sz="1600" dirty="0"/>
              <a:t>.</a:t>
            </a:r>
            <a:endParaRPr lang="en-US" sz="1600" b="1" i="1" dirty="0"/>
          </a:p>
        </p:txBody>
      </p:sp>
      <p:sp>
        <p:nvSpPr>
          <p:cNvPr id="2" name="Rectangle 1"/>
          <p:cNvSpPr/>
          <p:nvPr/>
        </p:nvSpPr>
        <p:spPr>
          <a:xfrm>
            <a:off x="911424" y="818401"/>
            <a:ext cx="5270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FFFF"/>
                </a:solidFill>
                <a:latin typeface="+mj-lt"/>
              </a:rPr>
              <a:t>Merancang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+mj-lt"/>
              </a:rPr>
              <a:t>Topologi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+mj-lt"/>
              </a:rPr>
              <a:t>Jaringan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000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04441"/>
              </p:ext>
            </p:extLst>
          </p:nvPr>
        </p:nvGraphicFramePr>
        <p:xfrm>
          <a:off x="767408" y="1628800"/>
          <a:ext cx="11089232" cy="388843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45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388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Elemen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Kompetensi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Kriteria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Unjuk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Kerja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6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1.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Menentukan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kebutuhan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pengguna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secara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keseluruhan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1.1.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Ruang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lingkup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diidentifikasi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sesuai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usulan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1.2.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Besarnya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kapasitas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dihitung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berdasarkan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kebutuhan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bisnis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444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Membuat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spesifikasi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topologi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2.1.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Besaran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bandwidth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setiap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segmen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telah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ditentukan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2.2.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Topologi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lokasi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penempatan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perangkat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telah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dipilih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mempertimbangkan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jarak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jumlah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pengguna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2.3.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Fitur-fitur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fisik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dipertimbangkan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sebagai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hasil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dari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desain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2.4.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Peta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sesuai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keadaan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gedung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lapangan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dibuat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2.5.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Rancangan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kebutuhan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perkabelan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disusun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2.6.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Biaya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keseluruhan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diperhitungkan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2.7.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Analisis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proyeksi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pengembangan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dibuat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err="1">
                <a:latin typeface="Calibri"/>
                <a:cs typeface="Calibri"/>
              </a:rPr>
              <a:t>Silabus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latin typeface="Calibri"/>
                <a:cs typeface="Calibri"/>
              </a:rPr>
              <a:t>MOTIVASI</a:t>
            </a:r>
          </a:p>
        </p:txBody>
      </p:sp>
      <p:pic>
        <p:nvPicPr>
          <p:cNvPr id="6147" name="Picture 2" descr="Masalah datang bukan untuk menjatuhkan, tapi untuk menguji seberapa mampu kamu bertahan.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2057400"/>
            <a:ext cx="43815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23392" y="2852936"/>
            <a:ext cx="5994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latin typeface="Garamond"/>
                <a:cs typeface="Garamond"/>
              </a:rPr>
              <a:t>Masalah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datang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bukan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untuk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menjatuhkan</a:t>
            </a:r>
            <a:r>
              <a:rPr lang="en-US" sz="3200" b="1" dirty="0">
                <a:latin typeface="Garamond"/>
                <a:cs typeface="Garamond"/>
              </a:rPr>
              <a:t>, </a:t>
            </a:r>
            <a:r>
              <a:rPr lang="en-US" sz="3200" b="1" dirty="0" err="1">
                <a:latin typeface="Garamond"/>
                <a:cs typeface="Garamond"/>
              </a:rPr>
              <a:t>tapi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untuk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menguji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seberapa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mampu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err="1">
                <a:latin typeface="Garamond"/>
                <a:cs typeface="Garamond"/>
              </a:rPr>
              <a:t>kamu</a:t>
            </a:r>
            <a:r>
              <a:rPr lang="en-US" sz="3200" b="1">
                <a:latin typeface="Garamond"/>
                <a:cs typeface="Garamond"/>
              </a:rPr>
              <a:t> bertahan.</a:t>
            </a:r>
            <a:endParaRPr lang="en-US" sz="3200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738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latin typeface="Calibri"/>
                <a:cs typeface="Calibri"/>
              </a:rPr>
              <a:t>MOTIVASI</a:t>
            </a: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609600" y="1981200"/>
            <a:ext cx="60960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 dirty="0" err="1">
                <a:latin typeface="Garamond"/>
                <a:cs typeface="Garamond"/>
              </a:rPr>
              <a:t>Jangan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berhenti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berupaya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ketika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menemui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kegagalan</a:t>
            </a:r>
            <a:r>
              <a:rPr lang="en-US" sz="2400" dirty="0">
                <a:latin typeface="Garamond"/>
                <a:cs typeface="Garamond"/>
              </a:rPr>
              <a:t>. </a:t>
            </a:r>
            <a:r>
              <a:rPr lang="en-US" sz="2400" dirty="0" err="1">
                <a:latin typeface="Garamond"/>
                <a:cs typeface="Garamond"/>
              </a:rPr>
              <a:t>Karena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kegagalan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adalah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cara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Tuhan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mengajari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kita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tentang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arti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kesungguhan</a:t>
            </a:r>
            <a:r>
              <a:rPr lang="en-US" sz="2400" dirty="0">
                <a:latin typeface="Garamond"/>
                <a:cs typeface="Garamond"/>
              </a:rPr>
              <a:t>.</a:t>
            </a:r>
            <a:br>
              <a:rPr lang="en-US" sz="2400" dirty="0">
                <a:latin typeface="Garamond"/>
                <a:cs typeface="Garamond"/>
              </a:rPr>
            </a:br>
            <a:endParaRPr lang="en-US" sz="2400" dirty="0">
              <a:latin typeface="Garamond"/>
              <a:cs typeface="Garamond"/>
            </a:endParaRPr>
          </a:p>
          <a:p>
            <a:endParaRPr lang="en-US" sz="2400" dirty="0">
              <a:latin typeface="Garamond"/>
              <a:cs typeface="Garamond"/>
            </a:endParaRPr>
          </a:p>
          <a:p>
            <a:r>
              <a:rPr lang="en-US" sz="2400" b="1" dirty="0" err="1">
                <a:latin typeface="Garamond"/>
                <a:cs typeface="Garamond"/>
              </a:rPr>
              <a:t>Hidup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memang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tak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mudah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 err="1">
                <a:latin typeface="Garamond"/>
                <a:cs typeface="Garamond"/>
              </a:rPr>
              <a:t>tapi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selama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kamu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tak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menyerah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 err="1">
                <a:latin typeface="Garamond"/>
                <a:cs typeface="Garamond"/>
              </a:rPr>
              <a:t>setiap</a:t>
            </a:r>
            <a:r>
              <a:rPr lang="en-US" sz="2400" dirty="0">
                <a:latin typeface="Garamond"/>
                <a:cs typeface="Garamond"/>
              </a:rPr>
              <a:t> air </a:t>
            </a:r>
            <a:r>
              <a:rPr lang="en-US" sz="2400" dirty="0" err="1">
                <a:latin typeface="Garamond"/>
                <a:cs typeface="Garamond"/>
              </a:rPr>
              <a:t>mata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dan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tawa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akan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jadikanmu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pribadi</a:t>
            </a:r>
            <a:r>
              <a:rPr lang="en-US" sz="2400" dirty="0">
                <a:latin typeface="Garamond"/>
                <a:cs typeface="Garamond"/>
              </a:rPr>
              <a:t> yang </a:t>
            </a:r>
            <a:r>
              <a:rPr lang="en-US" sz="2400" dirty="0" err="1">
                <a:latin typeface="Garamond"/>
                <a:cs typeface="Garamond"/>
              </a:rPr>
              <a:t>lebih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bijaksana</a:t>
            </a:r>
            <a:r>
              <a:rPr lang="en-US" sz="2400" dirty="0">
                <a:latin typeface="Garamond"/>
                <a:cs typeface="Garamond"/>
              </a:rPr>
              <a:t>.</a:t>
            </a:r>
          </a:p>
        </p:txBody>
      </p:sp>
      <p:pic>
        <p:nvPicPr>
          <p:cNvPr id="7172" name="Picture 2" descr="https://fbcdn-sphotos-h-a.akamaihd.net/hphotos-ak-prn1/58454_10151382460123600_166651682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4572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20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JARINGAN KOMPUTER DAN MANFAATNYA</a:t>
            </a:r>
            <a:endParaRPr lang="en-US" sz="2800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,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manfaat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: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sz="20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1.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2.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mempertahankan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agar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handal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up-to-date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3.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mempercepat</a:t>
            </a:r>
            <a:r>
              <a:rPr lang="en-US" sz="2000" dirty="0"/>
              <a:t> proses </a:t>
            </a:r>
            <a:r>
              <a:rPr lang="en-US" sz="2000" dirty="0" err="1"/>
              <a:t>berbagi</a:t>
            </a:r>
            <a:r>
              <a:rPr lang="en-US" sz="2000" dirty="0"/>
              <a:t> data (</a:t>
            </a:r>
            <a:r>
              <a:rPr lang="en-US" sz="2000" i="1" dirty="0"/>
              <a:t>data sharing</a:t>
            </a:r>
            <a:r>
              <a:rPr lang="en-US" sz="2000" dirty="0"/>
              <a:t>).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4.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kelompok-kerja</a:t>
            </a:r>
            <a:r>
              <a:rPr lang="en-US" sz="2000" dirty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5.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melayani</a:t>
            </a:r>
            <a:r>
              <a:rPr lang="en-US" sz="2000" dirty="0"/>
              <a:t> </a:t>
            </a:r>
            <a:r>
              <a:rPr lang="en-US" sz="2000" dirty="0" err="1"/>
              <a:t>klien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33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JENIS JARINGAN KOMPUTER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err="1"/>
              <a:t>Jaringan</a:t>
            </a:r>
            <a:r>
              <a:rPr lang="en-US" sz="2400" b="1" dirty="0"/>
              <a:t> </a:t>
            </a:r>
            <a:r>
              <a:rPr lang="en-US" sz="2400" b="1" dirty="0" err="1"/>
              <a:t>komputer</a:t>
            </a:r>
            <a:r>
              <a:rPr lang="en-US" sz="2400" b="1" dirty="0"/>
              <a:t> </a:t>
            </a:r>
            <a:r>
              <a:rPr lang="en-US" sz="2400" b="1" dirty="0" err="1"/>
              <a:t>dibagi</a:t>
            </a:r>
            <a:r>
              <a:rPr lang="en-US" sz="2400" b="1" dirty="0"/>
              <a:t> </a:t>
            </a:r>
            <a:r>
              <a:rPr lang="en-US" sz="2400" b="1" dirty="0" err="1"/>
              <a:t>atas</a:t>
            </a:r>
            <a:r>
              <a:rPr lang="en-US" sz="2400" b="1" dirty="0"/>
              <a:t> 5 </a:t>
            </a:r>
            <a:r>
              <a:rPr lang="en-US" sz="2400" b="1" dirty="0" err="1"/>
              <a:t>jenis</a:t>
            </a:r>
            <a:r>
              <a:rPr lang="en-US" sz="2400" b="1" dirty="0"/>
              <a:t>, </a:t>
            </a:r>
            <a:r>
              <a:rPr lang="en-US" sz="2400" b="1" dirty="0" err="1"/>
              <a:t>yaitu</a:t>
            </a:r>
            <a:r>
              <a:rPr lang="en-US" sz="2400" b="1" dirty="0"/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b="1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Local Area Network (LAN)</a:t>
            </a:r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Metropolitan Area Network (MAN)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Wide Area Network (WAN)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916832"/>
            <a:ext cx="1512168" cy="1386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3429000"/>
            <a:ext cx="1872208" cy="1694348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36160" y="2004392"/>
            <a:ext cx="4550296" cy="365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buFont typeface="+mj-lt"/>
              <a:buAutoNum type="arabicPeriod" startAt="4"/>
            </a:pPr>
            <a:r>
              <a:rPr lang="en-US" sz="1800" dirty="0">
                <a:latin typeface="Garamond"/>
                <a:cs typeface="Garamond"/>
              </a:rPr>
              <a:t>Internet</a:t>
            </a: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r>
              <a:rPr lang="en-US" sz="1800" dirty="0" err="1">
                <a:latin typeface="Garamond"/>
                <a:cs typeface="Garamond"/>
              </a:rPr>
              <a:t>Jaringan</a:t>
            </a:r>
            <a:r>
              <a:rPr lang="en-US" sz="1800" dirty="0">
                <a:latin typeface="Garamond"/>
                <a:cs typeface="Garamond"/>
              </a:rPr>
              <a:t> </a:t>
            </a:r>
            <a:r>
              <a:rPr lang="en-US" sz="1800" dirty="0" err="1">
                <a:latin typeface="Garamond"/>
                <a:cs typeface="Garamond"/>
              </a:rPr>
              <a:t>Tanpa</a:t>
            </a:r>
            <a:r>
              <a:rPr lang="en-US" sz="1800" dirty="0">
                <a:latin typeface="Garamond"/>
                <a:cs typeface="Garamond"/>
              </a:rPr>
              <a:t> </a:t>
            </a:r>
            <a:r>
              <a:rPr lang="en-US" sz="1800" dirty="0" err="1">
                <a:latin typeface="Garamond"/>
                <a:cs typeface="Garamond"/>
              </a:rPr>
              <a:t>Kabel</a:t>
            </a:r>
            <a:r>
              <a:rPr lang="en-US" sz="1800" dirty="0">
                <a:latin typeface="Garamond"/>
                <a:cs typeface="Garamond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>
              <a:latin typeface="Garamond"/>
              <a:cs typeface="Garamon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5229200"/>
            <a:ext cx="1944216" cy="136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361" y="1916832"/>
            <a:ext cx="2281271" cy="156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377" y="4005064"/>
            <a:ext cx="2010296" cy="13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 err="1"/>
              <a:t>Komputer</a:t>
            </a: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2. </a:t>
            </a:r>
            <a:r>
              <a:rPr lang="en-US" sz="1800" b="1" dirty="0" err="1"/>
              <a:t>Kartu</a:t>
            </a:r>
            <a:r>
              <a:rPr lang="en-US" sz="1800" b="1" dirty="0"/>
              <a:t> </a:t>
            </a:r>
            <a:r>
              <a:rPr lang="en-US" sz="1800" b="1" dirty="0" err="1"/>
              <a:t>Jaringan</a:t>
            </a:r>
            <a:r>
              <a:rPr lang="en-US" sz="1800" b="1" dirty="0"/>
              <a:t>/</a:t>
            </a:r>
            <a:r>
              <a:rPr lang="en-US" sz="1800" i="1" dirty="0"/>
              <a:t>Network Interface Cards (NIC)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pic>
        <p:nvPicPr>
          <p:cNvPr id="3" name="Picture 2" descr="17120-illustration-of-a-laptop-computer-p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84" y="2005951"/>
            <a:ext cx="1835628" cy="1711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132856"/>
            <a:ext cx="2448272" cy="149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2204864"/>
            <a:ext cx="1512168" cy="1134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96" y="4509120"/>
            <a:ext cx="2169485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4365104"/>
            <a:ext cx="1497980" cy="1993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16" y="4221088"/>
            <a:ext cx="2420888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226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20178478</TotalTime>
  <Words>2655</Words>
  <Application>Microsoft Office PowerPoint</Application>
  <PresentationFormat>Widescreen</PresentationFormat>
  <Paragraphs>386</Paragraphs>
  <Slides>29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Bebas Neue</vt:lpstr>
      <vt:lpstr>Calibri</vt:lpstr>
      <vt:lpstr>Calibri Light</vt:lpstr>
      <vt:lpstr>Constantia</vt:lpstr>
      <vt:lpstr>Garamond</vt:lpstr>
      <vt:lpstr>Lato</vt:lpstr>
      <vt:lpstr>Nunito Sans</vt:lpstr>
      <vt:lpstr>Verdana</vt:lpstr>
      <vt:lpstr>Wingdings</vt:lpstr>
      <vt:lpstr>powerpoint-template-apr7</vt:lpstr>
      <vt:lpstr>3_Custom Design</vt:lpstr>
      <vt:lpstr>Ulysses template</vt:lpstr>
      <vt:lpstr>Worksheet</vt:lpstr>
      <vt:lpstr>PowerPoint Presentation</vt:lpstr>
      <vt:lpstr>Andre Dwi Herdhiyanto, S.T.</vt:lpstr>
      <vt:lpstr>PowerPoint Presentation</vt:lpstr>
      <vt:lpstr>Silabus</vt:lpstr>
      <vt:lpstr>MOTIVASI</vt:lpstr>
      <vt:lpstr>MOTIVASI</vt:lpstr>
      <vt:lpstr>JARINGAN KOMPUTER DAN MANFAATNYA</vt:lpstr>
      <vt:lpstr>JENIS JARINGAN KOMPUTER</vt:lpstr>
      <vt:lpstr>PERANGKAT KERAS JARINGAN KOMPUTER</vt:lpstr>
      <vt:lpstr>PERANGKAT KERAS JARINGAN KOMPUTER</vt:lpstr>
      <vt:lpstr>PERANGKAT KERAS JARINGAN KOMPUTER</vt:lpstr>
      <vt:lpstr>PERANGKAT KERAS JARINGAN KOMPUTER</vt:lpstr>
      <vt:lpstr>TOPOLOGI JARINGAN KOMPUTER</vt:lpstr>
      <vt:lpstr>TOPOLOGI JARINGAN KOMPUTER</vt:lpstr>
      <vt:lpstr>TOPOLOGI JARINGAN KOMPUTER</vt:lpstr>
      <vt:lpstr>TOPOLOGI JARINGAN KOMPUTER</vt:lpstr>
      <vt:lpstr>TOPOLOGI JARINGAN KOMPUTER</vt:lpstr>
      <vt:lpstr>IDENTIFIKASI KEBUTUHAN</vt:lpstr>
      <vt:lpstr>CONTOH DENAH RUANGAN</vt:lpstr>
      <vt:lpstr>CONTOH STUDI KASUS</vt:lpstr>
      <vt:lpstr>ANALISIS KEBUTUHAN BANDWITH</vt:lpstr>
      <vt:lpstr>ANALISIS KEBUTUHAN BANDWITH</vt:lpstr>
      <vt:lpstr>CONTOH TOPOLOGI JARINGAN</vt:lpstr>
      <vt:lpstr>CONTOH ANALISA KEBUTUHAN PERANGKAT</vt:lpstr>
      <vt:lpstr>CONTOH RENCANA ANGGARAN BIAYA (RAB)</vt:lpstr>
      <vt:lpstr>PROYEKSI PENGEMBANGAN JARINGAN</vt:lpstr>
      <vt:lpstr>KESIMPULAN</vt:lpstr>
      <vt:lpstr>Merancang Topologi Jaringan</vt:lpstr>
      <vt:lpstr>Merancang Topologi Jaringan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Andre Dwi Herdhiyanto</cp:lastModifiedBy>
  <cp:revision>648</cp:revision>
  <dcterms:created xsi:type="dcterms:W3CDTF">2011-05-21T14:11:58Z</dcterms:created>
  <dcterms:modified xsi:type="dcterms:W3CDTF">2020-08-30T15:29:11Z</dcterms:modified>
</cp:coreProperties>
</file>